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2.jpg" ContentType="image/jpeg"/>
  <Override PartName="/ppt/media/image15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85" r:id="rId3"/>
    <p:sldId id="261" r:id="rId4"/>
    <p:sldId id="258" r:id="rId5"/>
    <p:sldId id="286" r:id="rId6"/>
    <p:sldId id="287" r:id="rId7"/>
    <p:sldId id="269" r:id="rId8"/>
    <p:sldId id="259" r:id="rId9"/>
    <p:sldId id="288" r:id="rId10"/>
    <p:sldId id="260" r:id="rId11"/>
    <p:sldId id="262" r:id="rId12"/>
    <p:sldId id="270" r:id="rId13"/>
    <p:sldId id="263" r:id="rId14"/>
    <p:sldId id="264" r:id="rId15"/>
    <p:sldId id="271" r:id="rId16"/>
    <p:sldId id="272" r:id="rId17"/>
    <p:sldId id="274" r:id="rId18"/>
    <p:sldId id="273" r:id="rId19"/>
    <p:sldId id="275" r:id="rId20"/>
    <p:sldId id="276" r:id="rId21"/>
    <p:sldId id="277" r:id="rId22"/>
    <p:sldId id="278" r:id="rId23"/>
    <p:sldId id="279" r:id="rId24"/>
    <p:sldId id="281" r:id="rId25"/>
    <p:sldId id="282" r:id="rId26"/>
    <p:sldId id="280" r:id="rId27"/>
    <p:sldId id="283" r:id="rId28"/>
    <p:sldId id="265" r:id="rId29"/>
    <p:sldId id="284" r:id="rId30"/>
    <p:sldId id="266" r:id="rId31"/>
    <p:sldId id="268" r:id="rId32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1" d="100"/>
          <a:sy n="41" d="100"/>
        </p:scale>
        <p:origin x="816" y="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g>
</file>

<file path=ppt/media/image13.jpeg>
</file>

<file path=ppt/media/image14.jpeg>
</file>

<file path=ppt/media/image15.jpg>
</file>

<file path=ppt/media/image16.jpe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7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7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7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855061" y="5907506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249" y="0"/>
                </a:moveTo>
                <a:lnTo>
                  <a:pt x="0" y="1738312"/>
                </a:lnTo>
                <a:lnTo>
                  <a:pt x="1738249" y="3476621"/>
                </a:lnTo>
                <a:lnTo>
                  <a:pt x="2433001" y="2781896"/>
                </a:lnTo>
                <a:lnTo>
                  <a:pt x="2433001" y="694726"/>
                </a:lnTo>
                <a:lnTo>
                  <a:pt x="17382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716815" y="8595246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1691749" y="0"/>
                </a:moveTo>
                <a:lnTo>
                  <a:pt x="0" y="1691752"/>
                </a:lnTo>
                <a:lnTo>
                  <a:pt x="2401118" y="1691752"/>
                </a:lnTo>
                <a:lnTo>
                  <a:pt x="2892304" y="1200564"/>
                </a:lnTo>
                <a:lnTo>
                  <a:pt x="16917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132495" y="8057502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1738312" y="0"/>
                </a:moveTo>
                <a:lnTo>
                  <a:pt x="0" y="1740808"/>
                </a:lnTo>
                <a:lnTo>
                  <a:pt x="490630" y="2229495"/>
                </a:lnTo>
                <a:lnTo>
                  <a:pt x="774412" y="2229495"/>
                </a:lnTo>
                <a:lnTo>
                  <a:pt x="2371115" y="632790"/>
                </a:lnTo>
                <a:lnTo>
                  <a:pt x="1738312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1900028" y="6899998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2887343" y="0"/>
                </a:moveTo>
                <a:lnTo>
                  <a:pt x="0" y="2886046"/>
                </a:lnTo>
                <a:lnTo>
                  <a:pt x="501123" y="3386999"/>
                </a:lnTo>
                <a:lnTo>
                  <a:pt x="5271443" y="3386999"/>
                </a:lnTo>
                <a:lnTo>
                  <a:pt x="5772121" y="2886100"/>
                </a:lnTo>
                <a:lnTo>
                  <a:pt x="2887343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1909361" y="0"/>
                </a:moveTo>
                <a:lnTo>
                  <a:pt x="0" y="0"/>
                </a:lnTo>
                <a:lnTo>
                  <a:pt x="0" y="2234838"/>
                </a:lnTo>
                <a:lnTo>
                  <a:pt x="271011" y="2506014"/>
                </a:lnTo>
                <a:lnTo>
                  <a:pt x="2343949" y="434326"/>
                </a:lnTo>
                <a:lnTo>
                  <a:pt x="1909361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147226" y="978090"/>
            <a:ext cx="10006246" cy="1054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7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137299" y="3865435"/>
            <a:ext cx="10026101" cy="3248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044950" y="2940050"/>
            <a:ext cx="10633202" cy="3083152"/>
          </a:xfrm>
          <a:prstGeom prst="rect">
            <a:avLst/>
          </a:prstGeom>
        </p:spPr>
        <p:txBody>
          <a:bodyPr vert="horz" wrap="square" lIns="0" tIns="200660" rIns="0" bIns="0" rtlCol="0">
            <a:spAutoFit/>
          </a:bodyPr>
          <a:lstStyle/>
          <a:p>
            <a:pPr marL="12700" marR="5080" algn="ctr">
              <a:lnSpc>
                <a:spcPts val="7430"/>
              </a:lnSpc>
              <a:spcBef>
                <a:spcPts val="1580"/>
              </a:spcBef>
            </a:pPr>
            <a:r>
              <a:rPr lang="en-ID" sz="8000" b="1" dirty="0" err="1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Aplikasi</a:t>
            </a:r>
            <a:r>
              <a:rPr lang="en-ID" sz="8000" b="1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 Cek </a:t>
            </a:r>
            <a:r>
              <a:rPr lang="en-ID" sz="8000" b="1" dirty="0" err="1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Suhu</a:t>
            </a:r>
            <a:r>
              <a:rPr lang="en-ID" sz="8000" b="1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 Air dan </a:t>
            </a:r>
            <a:r>
              <a:rPr lang="en-ID" sz="8000" b="1" dirty="0" err="1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Jenis</a:t>
            </a:r>
            <a:r>
              <a:rPr lang="en-ID" sz="8000" b="1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</a:rPr>
              <a:t> Bahan Bakar di SPBU</a:t>
            </a:r>
            <a:endParaRPr lang="it-IT" sz="8000" dirty="0">
              <a:solidFill>
                <a:schemeClr val="bg1"/>
              </a:solidFill>
              <a:latin typeface="+mj-lt"/>
              <a:cs typeface="Cambr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07"/>
                  </a:lnTo>
                  <a:lnTo>
                    <a:pt x="698124" y="3922062"/>
                  </a:lnTo>
                  <a:lnTo>
                    <a:pt x="5750845" y="3922062"/>
                  </a:lnTo>
                  <a:lnTo>
                    <a:pt x="6448424" y="3224201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346083" y="1964219"/>
            <a:ext cx="8750300" cy="7053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4500" b="1" dirty="0" err="1"/>
              <a:t>Mengapa</a:t>
            </a:r>
            <a:r>
              <a:rPr lang="en-ID" sz="4500" b="1" dirty="0"/>
              <a:t> </a:t>
            </a:r>
            <a:r>
              <a:rPr lang="en-ID" sz="4500" b="1" dirty="0" err="1"/>
              <a:t>Ini</a:t>
            </a:r>
            <a:r>
              <a:rPr lang="en-ID" sz="4500" b="1" dirty="0"/>
              <a:t> </a:t>
            </a:r>
            <a:r>
              <a:rPr lang="en-ID" sz="4500" b="1" dirty="0" err="1"/>
              <a:t>Penting</a:t>
            </a:r>
            <a:r>
              <a:rPr lang="en-ID" sz="4500" b="1" dirty="0"/>
              <a:t>?</a:t>
            </a:r>
            <a:endParaRPr sz="4500" dirty="0"/>
          </a:p>
        </p:txBody>
      </p:sp>
      <p:sp>
        <p:nvSpPr>
          <p:cNvPr id="10" name="object 10"/>
          <p:cNvSpPr txBox="1"/>
          <p:nvPr/>
        </p:nvSpPr>
        <p:spPr>
          <a:xfrm>
            <a:off x="8159750" y="3397250"/>
            <a:ext cx="8610600" cy="30290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lang="en-ID" sz="2800" dirty="0">
                <a:solidFill>
                  <a:schemeClr val="bg1"/>
                </a:solidFill>
              </a:rPr>
              <a:t>Banyak </a:t>
            </a:r>
            <a:r>
              <a:rPr lang="en-ID" sz="2800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lebih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memilih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metode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nontunai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karena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lebih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cepat</a:t>
            </a:r>
            <a:r>
              <a:rPr lang="en-ID" sz="2800" dirty="0">
                <a:solidFill>
                  <a:schemeClr val="bg1"/>
                </a:solidFill>
              </a:rPr>
              <a:t>, </a:t>
            </a:r>
            <a:r>
              <a:rPr lang="en-ID" sz="2800" dirty="0" err="1">
                <a:solidFill>
                  <a:schemeClr val="bg1"/>
                </a:solidFill>
              </a:rPr>
              <a:t>aman</a:t>
            </a:r>
            <a:r>
              <a:rPr lang="en-ID" sz="2800" dirty="0">
                <a:solidFill>
                  <a:schemeClr val="bg1"/>
                </a:solidFill>
              </a:rPr>
              <a:t>, dan </a:t>
            </a:r>
            <a:r>
              <a:rPr lang="en-ID" sz="2800" dirty="0" err="1">
                <a:solidFill>
                  <a:schemeClr val="bg1"/>
                </a:solidFill>
              </a:rPr>
              <a:t>nyaman</a:t>
            </a:r>
            <a:r>
              <a:rPr lang="en-ID" sz="2800" dirty="0">
                <a:solidFill>
                  <a:schemeClr val="bg1"/>
                </a:solidFill>
              </a:rPr>
              <a:t>. Jika Maxim </a:t>
            </a:r>
            <a:r>
              <a:rPr lang="en-ID" sz="2800" dirty="0" err="1">
                <a:solidFill>
                  <a:schemeClr val="bg1"/>
                </a:solidFill>
              </a:rPr>
              <a:t>tidak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segera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menambahkan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opsi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ini</a:t>
            </a:r>
            <a:r>
              <a:rPr lang="en-ID" sz="2800" dirty="0">
                <a:solidFill>
                  <a:schemeClr val="bg1"/>
                </a:solidFill>
              </a:rPr>
              <a:t>, </a:t>
            </a:r>
            <a:r>
              <a:rPr lang="en-ID" sz="2800" dirty="0" err="1">
                <a:solidFill>
                  <a:schemeClr val="bg1"/>
                </a:solidFill>
              </a:rPr>
              <a:t>mereka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mungkin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akan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kehilangan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 yang </a:t>
            </a:r>
            <a:r>
              <a:rPr lang="en-ID" sz="2800" dirty="0" err="1">
                <a:solidFill>
                  <a:schemeClr val="bg1"/>
                </a:solidFill>
              </a:rPr>
              <a:t>beralih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ke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aplikasi</a:t>
            </a:r>
            <a:r>
              <a:rPr lang="en-ID" sz="2800" dirty="0">
                <a:solidFill>
                  <a:schemeClr val="bg1"/>
                </a:solidFill>
              </a:rPr>
              <a:t> lain yang </a:t>
            </a:r>
            <a:r>
              <a:rPr lang="en-ID" sz="2800" dirty="0" err="1">
                <a:solidFill>
                  <a:schemeClr val="bg1"/>
                </a:solidFill>
              </a:rPr>
              <a:t>lebih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fleksibel</a:t>
            </a:r>
            <a:r>
              <a:rPr lang="en-ID" sz="2800" dirty="0">
                <a:solidFill>
                  <a:schemeClr val="bg1"/>
                </a:solidFill>
              </a:rPr>
              <a:t>. </a:t>
            </a:r>
            <a:r>
              <a:rPr lang="en-ID" sz="2800" dirty="0" err="1">
                <a:solidFill>
                  <a:schemeClr val="bg1"/>
                </a:solidFill>
              </a:rPr>
              <a:t>Kebutuhan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ini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penting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bagi</a:t>
            </a:r>
            <a:r>
              <a:rPr lang="en-ID" sz="2800" dirty="0">
                <a:solidFill>
                  <a:schemeClr val="bg1"/>
                </a:solidFill>
              </a:rPr>
              <a:t> Maxim </a:t>
            </a:r>
            <a:r>
              <a:rPr lang="en-ID" sz="2800" dirty="0" err="1">
                <a:solidFill>
                  <a:schemeClr val="bg1"/>
                </a:solidFill>
              </a:rPr>
              <a:t>untuk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mempertahankan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pertumbuhan</a:t>
            </a:r>
            <a:r>
              <a:rPr lang="en-ID" sz="2800" dirty="0">
                <a:solidFill>
                  <a:schemeClr val="bg1"/>
                </a:solidFill>
              </a:rPr>
              <a:t> dan </a:t>
            </a:r>
            <a:r>
              <a:rPr lang="en-ID" sz="2800" dirty="0" err="1">
                <a:solidFill>
                  <a:schemeClr val="bg1"/>
                </a:solidFill>
              </a:rPr>
              <a:t>relevansi</a:t>
            </a:r>
            <a:r>
              <a:rPr lang="en-ID" sz="2800" dirty="0">
                <a:solidFill>
                  <a:schemeClr val="bg1"/>
                </a:solidFill>
              </a:rPr>
              <a:t> di pasar </a:t>
            </a:r>
            <a:r>
              <a:rPr lang="en-ID" sz="2800" dirty="0" err="1">
                <a:solidFill>
                  <a:schemeClr val="bg1"/>
                </a:solidFill>
              </a:rPr>
              <a:t>transportasi</a:t>
            </a:r>
            <a:r>
              <a:rPr lang="en-ID" sz="2800" dirty="0">
                <a:solidFill>
                  <a:schemeClr val="bg1"/>
                </a:solidFill>
              </a:rPr>
              <a:t> online.</a:t>
            </a:r>
            <a:endParaRPr sz="2700" dirty="0">
              <a:solidFill>
                <a:schemeClr val="bg1"/>
              </a:solidFill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318853" y="2878446"/>
            <a:ext cx="5728746" cy="73822"/>
          </a:xfrm>
          <a:custGeom>
            <a:avLst/>
            <a:gdLst/>
            <a:ahLst/>
            <a:cxnLst/>
            <a:rect l="l" t="t" r="r" b="b"/>
            <a:pathLst>
              <a:path w="3476625" h="95250">
                <a:moveTo>
                  <a:pt x="3476625" y="0"/>
                </a:moveTo>
                <a:lnTo>
                  <a:pt x="0" y="0"/>
                </a:lnTo>
                <a:lnTo>
                  <a:pt x="0" y="95250"/>
                </a:lnTo>
                <a:lnTo>
                  <a:pt x="3476625" y="95250"/>
                </a:lnTo>
                <a:lnTo>
                  <a:pt x="34766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504" y="0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294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07"/>
                  </a:lnTo>
                  <a:lnTo>
                    <a:pt x="2938869" y="3168294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29994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15"/>
                  </a:lnTo>
                  <a:lnTo>
                    <a:pt x="2371077" y="630301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8"/>
            <a:ext cx="4617085" cy="6224270"/>
            <a:chOff x="0" y="4062768"/>
            <a:chExt cx="461708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6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1392351" y="0"/>
                  </a:moveTo>
                  <a:lnTo>
                    <a:pt x="0" y="1391813"/>
                  </a:lnTo>
                  <a:lnTo>
                    <a:pt x="0" y="3485132"/>
                  </a:lnTo>
                  <a:lnTo>
                    <a:pt x="4354500" y="3485132"/>
                  </a:lnTo>
                  <a:lnTo>
                    <a:pt x="4616551" y="3222979"/>
                  </a:lnTo>
                  <a:lnTo>
                    <a:pt x="1392351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0"/>
                  </a:moveTo>
                  <a:lnTo>
                    <a:pt x="0" y="3851856"/>
                  </a:lnTo>
                  <a:lnTo>
                    <a:pt x="1925929" y="1925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826166" y="2765931"/>
            <a:ext cx="7779384" cy="66229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5080" algn="r">
              <a:lnSpc>
                <a:spcPts val="4850"/>
              </a:lnSpc>
              <a:spcBef>
                <a:spcPts val="125"/>
              </a:spcBef>
            </a:pPr>
            <a:r>
              <a:rPr lang="en-ID" sz="4500" b="1" dirty="0" err="1"/>
              <a:t>Kebutuhan</a:t>
            </a:r>
            <a:r>
              <a:rPr lang="en-ID" sz="4500" b="1" dirty="0"/>
              <a:t> </a:t>
            </a:r>
            <a:r>
              <a:rPr lang="en-ID" sz="4500" b="1" dirty="0" err="1"/>
              <a:t>Bisnis</a:t>
            </a:r>
            <a:r>
              <a:rPr lang="en-ID" sz="4500" dirty="0"/>
              <a:t>:</a:t>
            </a:r>
            <a:endParaRPr sz="4500" dirty="0"/>
          </a:p>
        </p:txBody>
      </p:sp>
      <p:sp>
        <p:nvSpPr>
          <p:cNvPr id="12" name="object 12"/>
          <p:cNvSpPr txBox="1"/>
          <p:nvPr/>
        </p:nvSpPr>
        <p:spPr>
          <a:xfrm>
            <a:off x="2675910" y="3861873"/>
            <a:ext cx="7779383" cy="38213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7620" algn="just">
              <a:lnSpc>
                <a:spcPct val="150000"/>
              </a:lnSpc>
              <a:spcBef>
                <a:spcPts val="100"/>
              </a:spcBef>
            </a:pPr>
            <a:r>
              <a:rPr lang="en-ID" sz="2800" dirty="0" err="1">
                <a:solidFill>
                  <a:schemeClr val="bg1"/>
                </a:solidFill>
              </a:rPr>
              <a:t>Penambahan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metode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nontunai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akan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meningkatkan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jumlah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transaksi</a:t>
            </a:r>
            <a:r>
              <a:rPr lang="en-ID" sz="2800" dirty="0">
                <a:solidFill>
                  <a:schemeClr val="bg1"/>
                </a:solidFill>
              </a:rPr>
              <a:t>, </a:t>
            </a:r>
            <a:r>
              <a:rPr lang="en-ID" sz="2800" dirty="0" err="1">
                <a:solidFill>
                  <a:schemeClr val="bg1"/>
                </a:solidFill>
              </a:rPr>
              <a:t>retensi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, dan </a:t>
            </a:r>
            <a:r>
              <a:rPr lang="en-ID" sz="2800" dirty="0" err="1">
                <a:solidFill>
                  <a:schemeClr val="bg1"/>
                </a:solidFill>
              </a:rPr>
              <a:t>kepuasan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pelanggan</a:t>
            </a:r>
            <a:r>
              <a:rPr lang="en-ID" sz="2800" dirty="0">
                <a:solidFill>
                  <a:schemeClr val="bg1"/>
                </a:solidFill>
              </a:rPr>
              <a:t>. </a:t>
            </a:r>
            <a:r>
              <a:rPr lang="en-ID" sz="2800" dirty="0" err="1">
                <a:solidFill>
                  <a:schemeClr val="bg1"/>
                </a:solidFill>
              </a:rPr>
              <a:t>Ini</a:t>
            </a:r>
            <a:r>
              <a:rPr lang="en-ID" sz="2800" dirty="0">
                <a:solidFill>
                  <a:schemeClr val="bg1"/>
                </a:solidFill>
              </a:rPr>
              <a:t> juga </a:t>
            </a:r>
            <a:r>
              <a:rPr lang="en-ID" sz="2800" dirty="0" err="1">
                <a:solidFill>
                  <a:schemeClr val="bg1"/>
                </a:solidFill>
              </a:rPr>
              <a:t>bisa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membantu</a:t>
            </a:r>
            <a:r>
              <a:rPr lang="en-ID" sz="2800" dirty="0">
                <a:solidFill>
                  <a:schemeClr val="bg1"/>
                </a:solidFill>
              </a:rPr>
              <a:t> Maxim </a:t>
            </a:r>
            <a:r>
              <a:rPr lang="en-ID" sz="2800" dirty="0" err="1">
                <a:solidFill>
                  <a:schemeClr val="bg1"/>
                </a:solidFill>
              </a:rPr>
              <a:t>bersaing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lebih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baik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dengan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Gojek</a:t>
            </a:r>
            <a:r>
              <a:rPr lang="en-ID" sz="2800" dirty="0">
                <a:solidFill>
                  <a:schemeClr val="bg1"/>
                </a:solidFill>
              </a:rPr>
              <a:t> dan </a:t>
            </a:r>
            <a:r>
              <a:rPr lang="en-ID" sz="2800" b="1" dirty="0">
                <a:solidFill>
                  <a:schemeClr val="bg1"/>
                </a:solidFill>
              </a:rPr>
              <a:t>Grab</a:t>
            </a:r>
            <a:r>
              <a:rPr lang="en-ID" sz="2800" dirty="0">
                <a:solidFill>
                  <a:schemeClr val="bg1"/>
                </a:solidFill>
              </a:rPr>
              <a:t>, yang </a:t>
            </a:r>
            <a:r>
              <a:rPr lang="en-ID" sz="2800" dirty="0" err="1">
                <a:solidFill>
                  <a:schemeClr val="bg1"/>
                </a:solidFill>
              </a:rPr>
              <a:t>sudah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menyediakan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metode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nontunai</a:t>
            </a:r>
            <a:r>
              <a:rPr lang="en-ID" sz="2800" dirty="0">
                <a:solidFill>
                  <a:schemeClr val="bg1"/>
                </a:solidFill>
              </a:rPr>
              <a:t>.</a:t>
            </a:r>
            <a:endParaRPr sz="27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3" name="object 13"/>
          <p:cNvSpPr/>
          <p:nvPr/>
        </p:nvSpPr>
        <p:spPr>
          <a:xfrm flipV="1">
            <a:off x="4811525" y="3600885"/>
            <a:ext cx="4788751" cy="126391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18E1131-4A29-C73A-5EE9-1CC63D34D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53A2D62A-EB23-3FBF-617C-2A8D7282C464}"/>
              </a:ext>
            </a:extLst>
          </p:cNvPr>
          <p:cNvGrpSpPr/>
          <p:nvPr/>
        </p:nvGrpSpPr>
        <p:grpSpPr>
          <a:xfrm>
            <a:off x="35033" y="12700"/>
            <a:ext cx="18278475" cy="10286997"/>
            <a:chOff x="5288" y="0"/>
            <a:chExt cx="18278475" cy="10286997"/>
          </a:xfrm>
        </p:grpSpPr>
        <p:pic>
          <p:nvPicPr>
            <p:cNvPr id="3" name="object 3">
              <a:extLst>
                <a:ext uri="{FF2B5EF4-FFF2-40B4-BE49-F238E27FC236}">
                  <a16:creationId xmlns:a16="http://schemas.microsoft.com/office/drawing/2014/main" id="{58B1272B-7A8B-CB90-40B5-F8C392E088A7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8" y="5792"/>
              <a:ext cx="18278475" cy="10281205"/>
            </a:xfrm>
            <a:prstGeom prst="rect">
              <a:avLst/>
            </a:prstGeom>
          </p:spPr>
        </p:pic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E33A642D-1577-D505-3AEE-8117F07CEF4B}"/>
                </a:ext>
              </a:extLst>
            </p:cNvPr>
            <p:cNvSpPr/>
            <p:nvPr/>
          </p:nvSpPr>
          <p:spPr>
            <a:xfrm>
              <a:off x="9849866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76" y="0"/>
                  </a:moveTo>
                  <a:lnTo>
                    <a:pt x="0" y="3222967"/>
                  </a:lnTo>
                  <a:lnTo>
                    <a:pt x="3224276" y="6448425"/>
                  </a:lnTo>
                  <a:lnTo>
                    <a:pt x="6448425" y="3222967"/>
                  </a:lnTo>
                  <a:lnTo>
                    <a:pt x="322427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F9DF2A6E-8706-2560-5A21-48F508B20E17}"/>
                </a:ext>
              </a:extLst>
            </p:cNvPr>
            <p:cNvSpPr/>
            <p:nvPr/>
          </p:nvSpPr>
          <p:spPr>
            <a:xfrm>
              <a:off x="7159243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5995397" y="0"/>
                  </a:moveTo>
                  <a:lnTo>
                    <a:pt x="453028" y="0"/>
                  </a:lnTo>
                  <a:lnTo>
                    <a:pt x="0" y="453020"/>
                  </a:lnTo>
                  <a:lnTo>
                    <a:pt x="3224212" y="3677233"/>
                  </a:lnTo>
                  <a:lnTo>
                    <a:pt x="6448424" y="453019"/>
                  </a:lnTo>
                  <a:lnTo>
                    <a:pt x="599539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6">
            <a:extLst>
              <a:ext uri="{FF2B5EF4-FFF2-40B4-BE49-F238E27FC236}">
                <a16:creationId xmlns:a16="http://schemas.microsoft.com/office/drawing/2014/main" id="{49EF2485-EAF8-DD2F-0EA8-C9813C6076E3}"/>
              </a:ext>
            </a:extLst>
          </p:cNvPr>
          <p:cNvSpPr/>
          <p:nvPr/>
        </p:nvSpPr>
        <p:spPr>
          <a:xfrm>
            <a:off x="11184610" y="-107950"/>
            <a:ext cx="7077075" cy="10277475"/>
          </a:xfrm>
          <a:custGeom>
            <a:avLst/>
            <a:gdLst/>
            <a:ahLst/>
            <a:cxnLst/>
            <a:rect l="l" t="t" r="r" b="b"/>
            <a:pathLst>
              <a:path w="7077075" h="10277475">
                <a:moveTo>
                  <a:pt x="7077075" y="0"/>
                </a:moveTo>
                <a:lnTo>
                  <a:pt x="0" y="0"/>
                </a:lnTo>
                <a:lnTo>
                  <a:pt x="0" y="10277475"/>
                </a:lnTo>
                <a:lnTo>
                  <a:pt x="7077075" y="10277475"/>
                </a:lnTo>
                <a:lnTo>
                  <a:pt x="7077075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sz="600" dirty="0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0A265000-04B9-AFF6-F8EF-C93350AAE9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85014" y="3388969"/>
            <a:ext cx="652907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6000" b="1" dirty="0"/>
              <a:t>GOAL(S)</a:t>
            </a:r>
            <a:r>
              <a:rPr lang="en-ID" sz="6000" dirty="0"/>
              <a:t>:</a:t>
            </a:r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B2A04F1F-865C-215C-9B97-A2894A258EA1}"/>
              </a:ext>
            </a:extLst>
          </p:cNvPr>
          <p:cNvSpPr/>
          <p:nvPr/>
        </p:nvSpPr>
        <p:spPr>
          <a:xfrm flipV="1">
            <a:off x="12706862" y="4451565"/>
            <a:ext cx="3048000" cy="105806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09311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3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6380505" y="1708280"/>
            <a:ext cx="6478270" cy="720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4500" b="1" dirty="0" err="1"/>
              <a:t>Tujuan</a:t>
            </a:r>
            <a:r>
              <a:rPr lang="en-ID" sz="4500" b="1" dirty="0"/>
              <a:t> Utama</a:t>
            </a:r>
            <a:r>
              <a:rPr lang="en-ID" sz="4500" dirty="0"/>
              <a:t>:</a:t>
            </a:r>
            <a:endParaRPr sz="4500" dirty="0"/>
          </a:p>
        </p:txBody>
      </p:sp>
      <p:sp>
        <p:nvSpPr>
          <p:cNvPr id="11" name="object 11"/>
          <p:cNvSpPr txBox="1"/>
          <p:nvPr/>
        </p:nvSpPr>
        <p:spPr>
          <a:xfrm>
            <a:off x="3561871" y="3008040"/>
            <a:ext cx="6498590" cy="29674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" marR="5080" indent="-23495" algn="just">
              <a:lnSpc>
                <a:spcPct val="100000"/>
              </a:lnSpc>
              <a:spcBef>
                <a:spcPts val="100"/>
              </a:spcBef>
            </a:pPr>
            <a:r>
              <a:rPr lang="en-ID" sz="3200" dirty="0" err="1">
                <a:solidFill>
                  <a:schemeClr val="bg1"/>
                </a:solidFill>
              </a:rPr>
              <a:t>Memahami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preferensi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pengguna</a:t>
            </a:r>
            <a:r>
              <a:rPr lang="en-ID" sz="3200" dirty="0">
                <a:solidFill>
                  <a:schemeClr val="bg1"/>
                </a:solidFill>
              </a:rPr>
              <a:t> Maxim </a:t>
            </a:r>
            <a:r>
              <a:rPr lang="en-ID" sz="3200" dirty="0" err="1">
                <a:solidFill>
                  <a:schemeClr val="bg1"/>
                </a:solidFill>
              </a:rPr>
              <a:t>terhadap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metode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pembayaran</a:t>
            </a:r>
            <a:r>
              <a:rPr lang="en-ID" sz="3200" dirty="0">
                <a:solidFill>
                  <a:schemeClr val="bg1"/>
                </a:solidFill>
              </a:rPr>
              <a:t> dan </a:t>
            </a:r>
            <a:r>
              <a:rPr lang="en-ID" sz="3200" dirty="0" err="1">
                <a:solidFill>
                  <a:schemeClr val="bg1"/>
                </a:solidFill>
              </a:rPr>
              <a:t>dampak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penambahan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opsi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pembayaran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nontunai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seperti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dompet</a:t>
            </a:r>
            <a:r>
              <a:rPr lang="en-ID" sz="3200" dirty="0">
                <a:solidFill>
                  <a:schemeClr val="bg1"/>
                </a:solidFill>
              </a:rPr>
              <a:t> digital dan </a:t>
            </a:r>
            <a:r>
              <a:rPr lang="en-ID" sz="3200" dirty="0" err="1">
                <a:solidFill>
                  <a:schemeClr val="bg1"/>
                </a:solidFill>
              </a:rPr>
              <a:t>kartu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kredit</a:t>
            </a:r>
            <a:r>
              <a:rPr lang="en-ID" sz="3200" dirty="0">
                <a:solidFill>
                  <a:schemeClr val="bg1"/>
                </a:solidFill>
              </a:rPr>
              <a:t>/debit </a:t>
            </a:r>
            <a:r>
              <a:rPr lang="en-ID" sz="3200" dirty="0" err="1">
                <a:solidFill>
                  <a:schemeClr val="bg1"/>
                </a:solidFill>
              </a:rPr>
              <a:t>terhadap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kepuasan</a:t>
            </a:r>
            <a:r>
              <a:rPr lang="en-ID" sz="3200" dirty="0">
                <a:solidFill>
                  <a:schemeClr val="bg1"/>
                </a:solidFill>
              </a:rPr>
              <a:t> dan </a:t>
            </a:r>
            <a:r>
              <a:rPr lang="en-ID" sz="3200" dirty="0" err="1">
                <a:solidFill>
                  <a:schemeClr val="bg1"/>
                </a:solidFill>
              </a:rPr>
              <a:t>retensi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pengguna</a:t>
            </a:r>
            <a:r>
              <a:rPr lang="en-ID" sz="3200" dirty="0">
                <a:solidFill>
                  <a:schemeClr val="bg1"/>
                </a:solidFill>
              </a:rPr>
              <a:t>.</a:t>
            </a:r>
            <a:endParaRPr sz="30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6380505" y="2559761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3" name="object 13"/>
          <p:cNvGrpSpPr/>
          <p:nvPr/>
        </p:nvGrpSpPr>
        <p:grpSpPr>
          <a:xfrm>
            <a:off x="0" y="686051"/>
            <a:ext cx="3863975" cy="9601200"/>
            <a:chOff x="0" y="686051"/>
            <a:chExt cx="3863975" cy="9601200"/>
          </a:xfrm>
        </p:grpSpPr>
        <p:sp>
          <p:nvSpPr>
            <p:cNvPr id="14" name="object 14"/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-5919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615451" y="1115212"/>
            <a:ext cx="8792845" cy="13978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D" sz="4500" b="1" dirty="0" err="1"/>
              <a:t>Pertanyaan</a:t>
            </a:r>
            <a:r>
              <a:rPr lang="en-ID" sz="4500" b="1" dirty="0"/>
              <a:t> </a:t>
            </a:r>
            <a:r>
              <a:rPr lang="en-ID" sz="4500" b="1" dirty="0" err="1"/>
              <a:t>Spesifik</a:t>
            </a:r>
            <a:r>
              <a:rPr lang="en-ID" sz="4500" b="1" dirty="0"/>
              <a:t> yang </a:t>
            </a:r>
            <a:r>
              <a:rPr lang="en-ID" sz="4500" b="1" dirty="0" err="1"/>
              <a:t>Ingin</a:t>
            </a:r>
            <a:r>
              <a:rPr lang="en-ID" sz="4500" b="1" dirty="0"/>
              <a:t> </a:t>
            </a:r>
            <a:r>
              <a:rPr lang="en-ID" sz="4500" b="1" dirty="0" err="1"/>
              <a:t>Dijawab</a:t>
            </a:r>
            <a:r>
              <a:rPr lang="en-ID" sz="4500" dirty="0"/>
              <a:t>:</a:t>
            </a:r>
            <a:endParaRPr sz="4500" dirty="0"/>
          </a:p>
        </p:txBody>
      </p:sp>
      <p:sp>
        <p:nvSpPr>
          <p:cNvPr id="10" name="object 10"/>
          <p:cNvSpPr txBox="1"/>
          <p:nvPr/>
        </p:nvSpPr>
        <p:spPr>
          <a:xfrm>
            <a:off x="8723723" y="3687947"/>
            <a:ext cx="6941184" cy="4283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endParaRPr lang="en-ID" sz="2700" dirty="0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997950" y="2621914"/>
            <a:ext cx="8126954" cy="165735"/>
          </a:xfrm>
          <a:custGeom>
            <a:avLst/>
            <a:gdLst/>
            <a:ahLst/>
            <a:cxnLst/>
            <a:rect l="l" t="t" r="r" b="b"/>
            <a:pathLst>
              <a:path w="3476625" h="95250">
                <a:moveTo>
                  <a:pt x="3476625" y="0"/>
                </a:moveTo>
                <a:lnTo>
                  <a:pt x="0" y="0"/>
                </a:lnTo>
                <a:lnTo>
                  <a:pt x="0" y="95250"/>
                </a:lnTo>
                <a:lnTo>
                  <a:pt x="3476625" y="95250"/>
                </a:lnTo>
                <a:lnTo>
                  <a:pt x="34766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0">
            <a:extLst>
              <a:ext uri="{FF2B5EF4-FFF2-40B4-BE49-F238E27FC236}">
                <a16:creationId xmlns:a16="http://schemas.microsoft.com/office/drawing/2014/main" id="{1080FC70-3B8F-F050-D6C7-3D0EB5532B37}"/>
              </a:ext>
            </a:extLst>
          </p:cNvPr>
          <p:cNvSpPr txBox="1"/>
          <p:nvPr/>
        </p:nvSpPr>
        <p:spPr>
          <a:xfrm>
            <a:off x="8735239" y="2787649"/>
            <a:ext cx="8792845" cy="57432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Mengapa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pengguna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lebih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memilih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pembayaran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nontunai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dibandingkan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tunai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di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aplikasi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transportasi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Bagaimana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penambahan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pembayaran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nontunai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akan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meningkatkan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pengalaman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pengguna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Maxim?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Bagaimana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Maxim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bisa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bersaing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lebih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baik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dengan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Gojek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dan Grab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dalam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hal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metode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pembayaran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? </a:t>
            </a:r>
          </a:p>
          <a:p>
            <a:pPr marL="527050" marR="5080" indent="-514350">
              <a:lnSpc>
                <a:spcPct val="150000"/>
              </a:lnSpc>
              <a:spcBef>
                <a:spcPts val="100"/>
              </a:spcBef>
              <a:buFont typeface="+mj-lt"/>
              <a:buAutoNum type="arabicPeriod"/>
            </a:pPr>
            <a:endParaRPr lang="en-ID" sz="27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51751CA-B9FA-2467-94C5-FAF176A64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Easy and wireless yechnology payment">
            <a:extLst>
              <a:ext uri="{FF2B5EF4-FFF2-40B4-BE49-F238E27FC236}">
                <a16:creationId xmlns:a16="http://schemas.microsoft.com/office/drawing/2014/main" id="{2755A16C-C54A-8179-5CCB-BCEFC6402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54" y="-7474"/>
            <a:ext cx="11148555" cy="10307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object 2">
            <a:extLst>
              <a:ext uri="{FF2B5EF4-FFF2-40B4-BE49-F238E27FC236}">
                <a16:creationId xmlns:a16="http://schemas.microsoft.com/office/drawing/2014/main" id="{82527FD8-ECC0-8C99-61F1-29F2920E7800}"/>
              </a:ext>
            </a:extLst>
          </p:cNvPr>
          <p:cNvGrpSpPr/>
          <p:nvPr/>
        </p:nvGrpSpPr>
        <p:grpSpPr>
          <a:xfrm>
            <a:off x="7188988" y="12700"/>
            <a:ext cx="9139048" cy="7714627"/>
            <a:chOff x="7159243" y="0"/>
            <a:chExt cx="9139048" cy="7714627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858C8E96-7DA1-172E-6126-261CCBF36250}"/>
                </a:ext>
              </a:extLst>
            </p:cNvPr>
            <p:cNvSpPr/>
            <p:nvPr/>
          </p:nvSpPr>
          <p:spPr>
            <a:xfrm>
              <a:off x="9849866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76" y="0"/>
                  </a:moveTo>
                  <a:lnTo>
                    <a:pt x="0" y="3222967"/>
                  </a:lnTo>
                  <a:lnTo>
                    <a:pt x="3224276" y="6448425"/>
                  </a:lnTo>
                  <a:lnTo>
                    <a:pt x="6448425" y="3222967"/>
                  </a:lnTo>
                  <a:lnTo>
                    <a:pt x="322427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7AA4B734-C546-3B19-38C2-BE8FDA46F470}"/>
                </a:ext>
              </a:extLst>
            </p:cNvPr>
            <p:cNvSpPr/>
            <p:nvPr/>
          </p:nvSpPr>
          <p:spPr>
            <a:xfrm>
              <a:off x="7159243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5995397" y="0"/>
                  </a:moveTo>
                  <a:lnTo>
                    <a:pt x="453028" y="0"/>
                  </a:lnTo>
                  <a:lnTo>
                    <a:pt x="0" y="453020"/>
                  </a:lnTo>
                  <a:lnTo>
                    <a:pt x="3224212" y="3677233"/>
                  </a:lnTo>
                  <a:lnTo>
                    <a:pt x="6448424" y="453019"/>
                  </a:lnTo>
                  <a:lnTo>
                    <a:pt x="599539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6">
            <a:extLst>
              <a:ext uri="{FF2B5EF4-FFF2-40B4-BE49-F238E27FC236}">
                <a16:creationId xmlns:a16="http://schemas.microsoft.com/office/drawing/2014/main" id="{7FCF2641-3FFB-AED1-814C-982EB152CEB8}"/>
              </a:ext>
            </a:extLst>
          </p:cNvPr>
          <p:cNvSpPr/>
          <p:nvPr/>
        </p:nvSpPr>
        <p:spPr>
          <a:xfrm>
            <a:off x="11184610" y="-107950"/>
            <a:ext cx="7077075" cy="10277475"/>
          </a:xfrm>
          <a:custGeom>
            <a:avLst/>
            <a:gdLst/>
            <a:ahLst/>
            <a:cxnLst/>
            <a:rect l="l" t="t" r="r" b="b"/>
            <a:pathLst>
              <a:path w="7077075" h="10277475">
                <a:moveTo>
                  <a:pt x="7077075" y="0"/>
                </a:moveTo>
                <a:lnTo>
                  <a:pt x="0" y="0"/>
                </a:lnTo>
                <a:lnTo>
                  <a:pt x="0" y="10277475"/>
                </a:lnTo>
                <a:lnTo>
                  <a:pt x="7077075" y="10277475"/>
                </a:lnTo>
                <a:lnTo>
                  <a:pt x="7077075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sz="600" dirty="0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E31201DB-B915-7E73-E21A-6AFDCB35FE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810350" y="3432505"/>
            <a:ext cx="652907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6000" b="1" dirty="0"/>
              <a:t>DESIRED IMPACT</a:t>
            </a:r>
            <a:r>
              <a:rPr lang="en-ID" sz="6000" dirty="0"/>
              <a:t>:</a:t>
            </a:r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85F5E092-7164-D670-4BAD-6D618DE27E2F}"/>
              </a:ext>
            </a:extLst>
          </p:cNvPr>
          <p:cNvSpPr/>
          <p:nvPr/>
        </p:nvSpPr>
        <p:spPr>
          <a:xfrm>
            <a:off x="11838656" y="4434426"/>
            <a:ext cx="6172200" cy="121349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47489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EEADF-F51E-6ACE-8588-CCE8B6589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E09F0D9-EE07-820B-05C7-1D8C14B774C2}"/>
              </a:ext>
            </a:extLst>
          </p:cNvPr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0CA4BEB3-6E66-F498-0F2A-99307202EE20}"/>
              </a:ext>
            </a:extLst>
          </p:cNvPr>
          <p:cNvGrpSpPr/>
          <p:nvPr/>
        </p:nvGrpSpPr>
        <p:grpSpPr>
          <a:xfrm>
            <a:off x="0" y="2994931"/>
            <a:ext cx="7437521" cy="7292399"/>
            <a:chOff x="0" y="2994931"/>
            <a:chExt cx="7437521" cy="7292399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C5C96540-21BE-800A-D2BC-766D10F0CF4E}"/>
                </a:ext>
              </a:extLst>
            </p:cNvPr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E3CD60B3-3499-B27D-77EA-A2096C1FDC12}"/>
                </a:ext>
              </a:extLst>
            </p:cNvPr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>
            <a:extLst>
              <a:ext uri="{FF2B5EF4-FFF2-40B4-BE49-F238E27FC236}">
                <a16:creationId xmlns:a16="http://schemas.microsoft.com/office/drawing/2014/main" id="{34AEE129-704B-82D8-3664-D87A296661C5}"/>
              </a:ext>
            </a:extLst>
          </p:cNvPr>
          <p:cNvSpPr txBox="1"/>
          <p:nvPr/>
        </p:nvSpPr>
        <p:spPr>
          <a:xfrm>
            <a:off x="8723723" y="3687947"/>
            <a:ext cx="6941184" cy="4283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endParaRPr lang="en-ID" sz="2700" dirty="0">
              <a:latin typeface="Trebuchet MS"/>
              <a:cs typeface="Trebuchet MS"/>
            </a:endParaRPr>
          </a:p>
        </p:txBody>
      </p:sp>
      <p:sp>
        <p:nvSpPr>
          <p:cNvPr id="17" name="object 10">
            <a:extLst>
              <a:ext uri="{FF2B5EF4-FFF2-40B4-BE49-F238E27FC236}">
                <a16:creationId xmlns:a16="http://schemas.microsoft.com/office/drawing/2014/main" id="{22936D97-C46E-88DC-970E-E9FFDC086A86}"/>
              </a:ext>
            </a:extLst>
          </p:cNvPr>
          <p:cNvSpPr txBox="1"/>
          <p:nvPr/>
        </p:nvSpPr>
        <p:spPr>
          <a:xfrm>
            <a:off x="4222241" y="1884480"/>
            <a:ext cx="11442666" cy="63895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800" dirty="0" err="1">
                <a:solidFill>
                  <a:schemeClr val="bg1"/>
                </a:solidFill>
              </a:rPr>
              <a:t>Penelitian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ini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diharapkan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memberikan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dampak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signifikan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dalam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keputusan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bisnis</a:t>
            </a:r>
            <a:r>
              <a:rPr lang="en-ID" sz="2800" dirty="0">
                <a:solidFill>
                  <a:schemeClr val="bg1"/>
                </a:solidFill>
              </a:rPr>
              <a:t> Maxim, </a:t>
            </a:r>
            <a:r>
              <a:rPr lang="en-ID" sz="2800" dirty="0" err="1">
                <a:solidFill>
                  <a:schemeClr val="bg1"/>
                </a:solidFill>
              </a:rPr>
              <a:t>terutama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terkait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dengan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penambahan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metode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nontunai</a:t>
            </a:r>
            <a:r>
              <a:rPr lang="en-ID" sz="2800" dirty="0">
                <a:solidFill>
                  <a:schemeClr val="bg1"/>
                </a:solidFill>
              </a:rPr>
              <a:t>. </a:t>
            </a:r>
            <a:r>
              <a:rPr lang="en-ID" sz="2800" dirty="0" err="1">
                <a:solidFill>
                  <a:schemeClr val="bg1"/>
                </a:solidFill>
              </a:rPr>
              <a:t>Dampak</a:t>
            </a:r>
            <a:r>
              <a:rPr lang="en-ID" sz="2800" dirty="0">
                <a:solidFill>
                  <a:schemeClr val="bg1"/>
                </a:solidFill>
              </a:rPr>
              <a:t> yang </a:t>
            </a:r>
            <a:r>
              <a:rPr lang="en-ID" sz="2800" dirty="0" err="1">
                <a:solidFill>
                  <a:schemeClr val="bg1"/>
                </a:solidFill>
              </a:rPr>
              <a:t>diukur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meliputi</a:t>
            </a:r>
            <a:r>
              <a:rPr lang="en-ID" sz="2800" dirty="0">
                <a:solidFill>
                  <a:schemeClr val="bg1"/>
                </a:solidFill>
              </a:rPr>
              <a:t>:</a:t>
            </a:r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2800" b="1" dirty="0" err="1">
                <a:solidFill>
                  <a:schemeClr val="bg1"/>
                </a:solidFill>
              </a:rPr>
              <a:t>Peningkatan</a:t>
            </a:r>
            <a:r>
              <a:rPr lang="en-ID" sz="2800" b="1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Pengguna</a:t>
            </a:r>
            <a:r>
              <a:rPr lang="en-ID" sz="2800" b="1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Aktif</a:t>
            </a:r>
            <a:r>
              <a:rPr lang="en-ID" sz="2800" dirty="0">
                <a:solidFill>
                  <a:schemeClr val="bg1"/>
                </a:solidFill>
              </a:rPr>
              <a:t>: </a:t>
            </a:r>
            <a:r>
              <a:rPr lang="en-ID" sz="2800" dirty="0" err="1">
                <a:solidFill>
                  <a:schemeClr val="bg1"/>
                </a:solidFill>
              </a:rPr>
              <a:t>Lebih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banyak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akan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beralih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ke</a:t>
            </a:r>
            <a:r>
              <a:rPr lang="en-ID" sz="2800" dirty="0">
                <a:solidFill>
                  <a:schemeClr val="bg1"/>
                </a:solidFill>
              </a:rPr>
              <a:t> Maxim </a:t>
            </a:r>
            <a:r>
              <a:rPr lang="en-ID" sz="2800" dirty="0" err="1">
                <a:solidFill>
                  <a:schemeClr val="bg1"/>
                </a:solidFill>
              </a:rPr>
              <a:t>jika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nontunai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tersedia</a:t>
            </a:r>
            <a:r>
              <a:rPr lang="en-ID" sz="2800" dirty="0">
                <a:solidFill>
                  <a:schemeClr val="bg1"/>
                </a:solidFill>
              </a:rPr>
              <a:t>.</a:t>
            </a:r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2800" b="1" dirty="0" err="1">
                <a:solidFill>
                  <a:schemeClr val="bg1"/>
                </a:solidFill>
              </a:rPr>
              <a:t>Peningkatan</a:t>
            </a:r>
            <a:r>
              <a:rPr lang="en-ID" sz="2800" b="1" dirty="0">
                <a:solidFill>
                  <a:schemeClr val="bg1"/>
                </a:solidFill>
              </a:rPr>
              <a:t> Volume </a:t>
            </a:r>
            <a:r>
              <a:rPr lang="en-ID" sz="2800" b="1" dirty="0" err="1">
                <a:solidFill>
                  <a:schemeClr val="bg1"/>
                </a:solidFill>
              </a:rPr>
              <a:t>Transaksi</a:t>
            </a:r>
            <a:r>
              <a:rPr lang="en-ID" sz="2800" dirty="0">
                <a:solidFill>
                  <a:schemeClr val="bg1"/>
                </a:solidFill>
              </a:rPr>
              <a:t>: </a:t>
            </a:r>
            <a:r>
              <a:rPr lang="en-ID" sz="2800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akan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lebih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sering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bertransaksi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jika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metode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lebih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fleksibel</a:t>
            </a:r>
            <a:r>
              <a:rPr lang="en-ID" sz="2800" dirty="0">
                <a:solidFill>
                  <a:schemeClr val="bg1"/>
                </a:solidFill>
              </a:rPr>
              <a:t>.</a:t>
            </a:r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2800" b="1" dirty="0" err="1">
                <a:solidFill>
                  <a:schemeClr val="bg1"/>
                </a:solidFill>
              </a:rPr>
              <a:t>Peningkatan</a:t>
            </a:r>
            <a:r>
              <a:rPr lang="en-ID" sz="2800" b="1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Kepuasan</a:t>
            </a:r>
            <a:r>
              <a:rPr lang="en-ID" sz="2800" b="1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: </a:t>
            </a:r>
            <a:r>
              <a:rPr lang="en-ID" sz="2800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akan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merasa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lebih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nyaman</a:t>
            </a:r>
            <a:r>
              <a:rPr lang="en-ID" sz="2800" dirty="0">
                <a:solidFill>
                  <a:schemeClr val="bg1"/>
                </a:solidFill>
              </a:rPr>
              <a:t> dan </a:t>
            </a:r>
            <a:r>
              <a:rPr lang="en-ID" sz="2800" dirty="0" err="1">
                <a:solidFill>
                  <a:schemeClr val="bg1"/>
                </a:solidFill>
              </a:rPr>
              <a:t>aman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dengan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lebih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banyak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pilihan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.</a:t>
            </a:r>
          </a:p>
          <a:p>
            <a:pPr marL="12700" marR="5080" algn="just">
              <a:lnSpc>
                <a:spcPct val="150000"/>
              </a:lnSpc>
              <a:spcBef>
                <a:spcPts val="100"/>
              </a:spcBef>
            </a:pPr>
            <a:endParaRPr lang="en-ID" sz="27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342811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3ABB6F1-C25A-BD28-C0BF-41368AC0E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ject 6">
            <a:extLst>
              <a:ext uri="{FF2B5EF4-FFF2-40B4-BE49-F238E27FC236}">
                <a16:creationId xmlns:a16="http://schemas.microsoft.com/office/drawing/2014/main" id="{3589BF3D-01A9-08AC-609D-AC817FEE6AD4}"/>
              </a:ext>
            </a:extLst>
          </p:cNvPr>
          <p:cNvSpPr/>
          <p:nvPr/>
        </p:nvSpPr>
        <p:spPr>
          <a:xfrm>
            <a:off x="11188592" y="-107950"/>
            <a:ext cx="7077075" cy="10277475"/>
          </a:xfrm>
          <a:custGeom>
            <a:avLst/>
            <a:gdLst/>
            <a:ahLst/>
            <a:cxnLst/>
            <a:rect l="l" t="t" r="r" b="b"/>
            <a:pathLst>
              <a:path w="7077075" h="10277475">
                <a:moveTo>
                  <a:pt x="7077075" y="0"/>
                </a:moveTo>
                <a:lnTo>
                  <a:pt x="0" y="0"/>
                </a:lnTo>
                <a:lnTo>
                  <a:pt x="0" y="10277475"/>
                </a:lnTo>
                <a:lnTo>
                  <a:pt x="7077075" y="10277475"/>
                </a:lnTo>
                <a:lnTo>
                  <a:pt x="7077075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sz="600" dirty="0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EFBD8DC2-B78B-1BA2-F4E3-1EB5A4BCF3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350750" y="3378436"/>
            <a:ext cx="652907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6000" b="1" dirty="0"/>
              <a:t>METHOD(S)</a:t>
            </a:r>
            <a:r>
              <a:rPr lang="en-ID" sz="6000" dirty="0"/>
              <a:t>:</a:t>
            </a:r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2EEE66C1-D28F-1DE6-474F-4CEEBC245941}"/>
              </a:ext>
            </a:extLst>
          </p:cNvPr>
          <p:cNvSpPr/>
          <p:nvPr/>
        </p:nvSpPr>
        <p:spPr>
          <a:xfrm>
            <a:off x="12807950" y="4557371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146" name="Picture 2" descr="Food delivery concept vector Screen of smartphone with tracking app">
            <a:extLst>
              <a:ext uri="{FF2B5EF4-FFF2-40B4-BE49-F238E27FC236}">
                <a16:creationId xmlns:a16="http://schemas.microsoft.com/office/drawing/2014/main" id="{613DD9F0-4C09-E44C-6B02-F958384E8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559"/>
            <a:ext cx="11188592" cy="10278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3890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51A4C-E84B-6AD3-C599-4A68DE09C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8068DD2-1B45-5A69-C49F-91996BA244AE}"/>
              </a:ext>
            </a:extLst>
          </p:cNvPr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1E3299F1-54EA-5837-9B6C-EC0C9C9C5B65}"/>
              </a:ext>
            </a:extLst>
          </p:cNvPr>
          <p:cNvGrpSpPr/>
          <p:nvPr/>
        </p:nvGrpSpPr>
        <p:grpSpPr>
          <a:xfrm>
            <a:off x="158750" y="-20287"/>
            <a:ext cx="18119886" cy="10006780"/>
            <a:chOff x="158750" y="-50089"/>
            <a:chExt cx="18119886" cy="10006780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9ECDA0D-BABE-D9C5-9E94-6A6AD593174D}"/>
                </a:ext>
              </a:extLst>
            </p:cNvPr>
            <p:cNvSpPr/>
            <p:nvPr/>
          </p:nvSpPr>
          <p:spPr>
            <a:xfrm>
              <a:off x="11830211" y="-50089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075FA4DE-5B21-B4B5-E282-422297C4D56D}"/>
                </a:ext>
              </a:extLst>
            </p:cNvPr>
            <p:cNvSpPr/>
            <p:nvPr/>
          </p:nvSpPr>
          <p:spPr>
            <a:xfrm>
              <a:off x="158750" y="3508266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0FD73F6E-7F38-D081-511A-CF9D482A4C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73450" y="1053569"/>
            <a:ext cx="11353800" cy="7053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4500" b="1" dirty="0" err="1"/>
              <a:t>Pertanyaan</a:t>
            </a:r>
            <a:r>
              <a:rPr lang="en-ID" sz="4500" b="1" dirty="0"/>
              <a:t> </a:t>
            </a:r>
            <a:r>
              <a:rPr lang="en-ID" sz="4500" b="1" dirty="0" err="1"/>
              <a:t>Spesifik</a:t>
            </a:r>
            <a:r>
              <a:rPr lang="en-ID" sz="4500" b="1" dirty="0"/>
              <a:t> yang </a:t>
            </a:r>
            <a:r>
              <a:rPr lang="en-ID" sz="4500" b="1" dirty="0" err="1"/>
              <a:t>Ingin</a:t>
            </a:r>
            <a:r>
              <a:rPr lang="en-ID" sz="4500" b="1" dirty="0"/>
              <a:t> </a:t>
            </a:r>
            <a:r>
              <a:rPr lang="en-ID" sz="4500" b="1" dirty="0" err="1"/>
              <a:t>Dijawab</a:t>
            </a:r>
            <a:r>
              <a:rPr lang="en-ID" sz="4500" dirty="0"/>
              <a:t>:</a:t>
            </a:r>
            <a:endParaRPr sz="4500" dirty="0"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77B12531-1592-8373-6F39-EB9ABDC5CB37}"/>
              </a:ext>
            </a:extLst>
          </p:cNvPr>
          <p:cNvSpPr txBox="1"/>
          <p:nvPr/>
        </p:nvSpPr>
        <p:spPr>
          <a:xfrm>
            <a:off x="8723723" y="3687947"/>
            <a:ext cx="6941184" cy="4283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endParaRPr lang="en-ID" sz="2700" dirty="0">
              <a:latin typeface="Trebuchet MS"/>
              <a:cs typeface="Trebuchet MS"/>
            </a:endParaRPr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F5515007-77F1-CDE2-7DE3-933E9EDB973C}"/>
              </a:ext>
            </a:extLst>
          </p:cNvPr>
          <p:cNvSpPr/>
          <p:nvPr/>
        </p:nvSpPr>
        <p:spPr>
          <a:xfrm>
            <a:off x="3473450" y="1940910"/>
            <a:ext cx="10477500" cy="84740"/>
          </a:xfrm>
          <a:custGeom>
            <a:avLst/>
            <a:gdLst/>
            <a:ahLst/>
            <a:cxnLst/>
            <a:rect l="l" t="t" r="r" b="b"/>
            <a:pathLst>
              <a:path w="3476625" h="95250">
                <a:moveTo>
                  <a:pt x="3476625" y="0"/>
                </a:moveTo>
                <a:lnTo>
                  <a:pt x="0" y="0"/>
                </a:lnTo>
                <a:lnTo>
                  <a:pt x="0" y="95250"/>
                </a:lnTo>
                <a:lnTo>
                  <a:pt x="3476625" y="95250"/>
                </a:lnTo>
                <a:lnTo>
                  <a:pt x="34766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0">
            <a:extLst>
              <a:ext uri="{FF2B5EF4-FFF2-40B4-BE49-F238E27FC236}">
                <a16:creationId xmlns:a16="http://schemas.microsoft.com/office/drawing/2014/main" id="{763FA2F3-7752-442A-E762-E69FDFACFA04}"/>
              </a:ext>
            </a:extLst>
          </p:cNvPr>
          <p:cNvSpPr txBox="1"/>
          <p:nvPr/>
        </p:nvSpPr>
        <p:spPr>
          <a:xfrm>
            <a:off x="2566847" y="2476626"/>
            <a:ext cx="14680154" cy="6409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2800" dirty="0" err="1">
                <a:solidFill>
                  <a:schemeClr val="bg1"/>
                </a:solidFill>
              </a:rPr>
              <a:t>Metode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penelitian</a:t>
            </a:r>
            <a:r>
              <a:rPr lang="en-ID" sz="2800" dirty="0">
                <a:solidFill>
                  <a:schemeClr val="bg1"/>
                </a:solidFill>
              </a:rPr>
              <a:t> yang </a:t>
            </a:r>
            <a:r>
              <a:rPr lang="en-ID" sz="2800" dirty="0" err="1">
                <a:solidFill>
                  <a:schemeClr val="bg1"/>
                </a:solidFill>
              </a:rPr>
              <a:t>digunakan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untuk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menjawab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pertanyaan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penelitian</a:t>
            </a:r>
            <a:r>
              <a:rPr lang="en-ID" sz="2800" dirty="0">
                <a:solidFill>
                  <a:schemeClr val="bg1"/>
                </a:solidFill>
              </a:rPr>
              <a:t>: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D" sz="2800" b="1" dirty="0" err="1">
                <a:solidFill>
                  <a:schemeClr val="bg1"/>
                </a:solidFill>
              </a:rPr>
              <a:t>Survei</a:t>
            </a:r>
            <a:r>
              <a:rPr lang="en-ID" sz="2800" b="1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:</a:t>
            </a:r>
            <a:br>
              <a:rPr lang="en-ID" sz="2800" dirty="0">
                <a:solidFill>
                  <a:schemeClr val="bg1"/>
                </a:solidFill>
              </a:rPr>
            </a:br>
            <a:r>
              <a:rPr lang="en-ID" sz="2800" dirty="0" err="1">
                <a:solidFill>
                  <a:schemeClr val="bg1"/>
                </a:solidFill>
              </a:rPr>
              <a:t>Melakukan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survei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untuk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mengetahui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preferensi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 Maxim, </a:t>
            </a:r>
            <a:r>
              <a:rPr lang="en-ID" sz="2800" dirty="0" err="1">
                <a:solidFill>
                  <a:schemeClr val="bg1"/>
                </a:solidFill>
              </a:rPr>
              <a:t>serta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perbandingan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dengan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pengalaman</a:t>
            </a:r>
            <a:r>
              <a:rPr lang="en-ID" sz="2800" dirty="0">
                <a:solidFill>
                  <a:schemeClr val="bg1"/>
                </a:solidFill>
              </a:rPr>
              <a:t> di </a:t>
            </a:r>
            <a:r>
              <a:rPr lang="en-ID" sz="2800" dirty="0" err="1">
                <a:solidFill>
                  <a:schemeClr val="bg1"/>
                </a:solidFill>
              </a:rPr>
              <a:t>Gojek</a:t>
            </a:r>
            <a:r>
              <a:rPr lang="en-ID" sz="2800" dirty="0">
                <a:solidFill>
                  <a:schemeClr val="bg1"/>
                </a:solidFill>
              </a:rPr>
              <a:t> dan Grab.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D" sz="2800" b="1" dirty="0" err="1">
                <a:solidFill>
                  <a:schemeClr val="bg1"/>
                </a:solidFill>
              </a:rPr>
              <a:t>Wawancara</a:t>
            </a:r>
            <a:r>
              <a:rPr lang="en-ID" sz="2800" b="1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:</a:t>
            </a:r>
            <a:br>
              <a:rPr lang="en-ID" sz="2800" dirty="0">
                <a:solidFill>
                  <a:schemeClr val="bg1"/>
                </a:solidFill>
              </a:rPr>
            </a:br>
            <a:r>
              <a:rPr lang="en-ID" sz="2800" dirty="0" err="1">
                <a:solidFill>
                  <a:schemeClr val="bg1"/>
                </a:solidFill>
              </a:rPr>
              <a:t>Wawancara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dengan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untuk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mendapatkan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masukan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lebih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dalam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mengenai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masalah</a:t>
            </a:r>
            <a:r>
              <a:rPr lang="en-ID" sz="2800" dirty="0">
                <a:solidFill>
                  <a:schemeClr val="bg1"/>
                </a:solidFill>
              </a:rPr>
              <a:t> yang </a:t>
            </a:r>
            <a:r>
              <a:rPr lang="en-ID" sz="2800" dirty="0" err="1">
                <a:solidFill>
                  <a:schemeClr val="bg1"/>
                </a:solidFill>
              </a:rPr>
              <a:t>mereka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hadapi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dengan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tunai</a:t>
            </a:r>
            <a:r>
              <a:rPr lang="en-ID" sz="2800" dirty="0">
                <a:solidFill>
                  <a:schemeClr val="bg1"/>
                </a:solidFill>
              </a:rPr>
              <a:t> dan </a:t>
            </a:r>
            <a:r>
              <a:rPr lang="en-ID" sz="2800" dirty="0" err="1">
                <a:solidFill>
                  <a:schemeClr val="bg1"/>
                </a:solidFill>
              </a:rPr>
              <a:t>ekspektasi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mereka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terhadap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nontunai</a:t>
            </a:r>
            <a:r>
              <a:rPr lang="en-ID" sz="28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ID" sz="2800" b="1" dirty="0" err="1">
                <a:solidFill>
                  <a:schemeClr val="bg1"/>
                </a:solidFill>
              </a:rPr>
              <a:t>Analisis</a:t>
            </a:r>
            <a:r>
              <a:rPr lang="en-ID" sz="2800" b="1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Kompetitif</a:t>
            </a:r>
            <a:r>
              <a:rPr lang="en-ID" sz="2800" dirty="0">
                <a:solidFill>
                  <a:schemeClr val="bg1"/>
                </a:solidFill>
              </a:rPr>
              <a:t>:</a:t>
            </a:r>
            <a:br>
              <a:rPr lang="en-ID" sz="2800" dirty="0">
                <a:solidFill>
                  <a:schemeClr val="bg1"/>
                </a:solidFill>
              </a:rPr>
            </a:br>
            <a:r>
              <a:rPr lang="en-ID" sz="2800" dirty="0" err="1">
                <a:solidFill>
                  <a:schemeClr val="bg1"/>
                </a:solidFill>
              </a:rPr>
              <a:t>Membandingkan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bagaimana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Gojek</a:t>
            </a:r>
            <a:r>
              <a:rPr lang="en-ID" sz="2800" dirty="0">
                <a:solidFill>
                  <a:schemeClr val="bg1"/>
                </a:solidFill>
              </a:rPr>
              <a:t> dan </a:t>
            </a:r>
            <a:r>
              <a:rPr lang="en-ID" sz="2800" b="1" dirty="0">
                <a:solidFill>
                  <a:schemeClr val="bg1"/>
                </a:solidFill>
              </a:rPr>
              <a:t>Grab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telah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berhasil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menerapkan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metode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nontunai</a:t>
            </a:r>
            <a:r>
              <a:rPr lang="en-ID" sz="2800" dirty="0">
                <a:solidFill>
                  <a:schemeClr val="bg1"/>
                </a:solidFill>
              </a:rPr>
              <a:t> dan </a:t>
            </a:r>
            <a:r>
              <a:rPr lang="en-ID" sz="2800" dirty="0" err="1">
                <a:solidFill>
                  <a:schemeClr val="bg1"/>
                </a:solidFill>
              </a:rPr>
              <a:t>dampaknya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terhadap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kepuasan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0853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94161-04B9-7FC6-1C51-A1BB3FC19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AB8A14F4-6774-F92C-EE8A-6E85EF7E3CD8}"/>
              </a:ext>
            </a:extLst>
          </p:cNvPr>
          <p:cNvGrpSpPr/>
          <p:nvPr/>
        </p:nvGrpSpPr>
        <p:grpSpPr>
          <a:xfrm>
            <a:off x="35033" y="12700"/>
            <a:ext cx="18278475" cy="10286997"/>
            <a:chOff x="5288" y="0"/>
            <a:chExt cx="18278475" cy="10286997"/>
          </a:xfrm>
        </p:grpSpPr>
        <p:pic>
          <p:nvPicPr>
            <p:cNvPr id="3" name="object 3">
              <a:extLst>
                <a:ext uri="{FF2B5EF4-FFF2-40B4-BE49-F238E27FC236}">
                  <a16:creationId xmlns:a16="http://schemas.microsoft.com/office/drawing/2014/main" id="{417079BB-5F40-34B6-0933-9A579050B45D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8" y="5792"/>
              <a:ext cx="18278475" cy="10281205"/>
            </a:xfrm>
            <a:prstGeom prst="rect">
              <a:avLst/>
            </a:prstGeom>
          </p:spPr>
        </p:pic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6B90AF06-96D8-2016-43E3-F6A79C676894}"/>
                </a:ext>
              </a:extLst>
            </p:cNvPr>
            <p:cNvSpPr/>
            <p:nvPr/>
          </p:nvSpPr>
          <p:spPr>
            <a:xfrm>
              <a:off x="9849866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76" y="0"/>
                  </a:moveTo>
                  <a:lnTo>
                    <a:pt x="0" y="3222967"/>
                  </a:lnTo>
                  <a:lnTo>
                    <a:pt x="3224276" y="6448425"/>
                  </a:lnTo>
                  <a:lnTo>
                    <a:pt x="6448425" y="3222967"/>
                  </a:lnTo>
                  <a:lnTo>
                    <a:pt x="322427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6EB40D2A-1032-544A-7CE9-6F333E864150}"/>
                </a:ext>
              </a:extLst>
            </p:cNvPr>
            <p:cNvSpPr/>
            <p:nvPr/>
          </p:nvSpPr>
          <p:spPr>
            <a:xfrm>
              <a:off x="7159243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5995397" y="0"/>
                  </a:moveTo>
                  <a:lnTo>
                    <a:pt x="453028" y="0"/>
                  </a:lnTo>
                  <a:lnTo>
                    <a:pt x="0" y="453020"/>
                  </a:lnTo>
                  <a:lnTo>
                    <a:pt x="3224212" y="3677233"/>
                  </a:lnTo>
                  <a:lnTo>
                    <a:pt x="6448424" y="453019"/>
                  </a:lnTo>
                  <a:lnTo>
                    <a:pt x="599539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6">
            <a:extLst>
              <a:ext uri="{FF2B5EF4-FFF2-40B4-BE49-F238E27FC236}">
                <a16:creationId xmlns:a16="http://schemas.microsoft.com/office/drawing/2014/main" id="{23C6DDFE-169D-05D0-2159-C8EAE2754925}"/>
              </a:ext>
            </a:extLst>
          </p:cNvPr>
          <p:cNvSpPr/>
          <p:nvPr/>
        </p:nvSpPr>
        <p:spPr>
          <a:xfrm>
            <a:off x="11184610" y="-107950"/>
            <a:ext cx="7077075" cy="10277475"/>
          </a:xfrm>
          <a:custGeom>
            <a:avLst/>
            <a:gdLst/>
            <a:ahLst/>
            <a:cxnLst/>
            <a:rect l="l" t="t" r="r" b="b"/>
            <a:pathLst>
              <a:path w="7077075" h="10277475">
                <a:moveTo>
                  <a:pt x="7077075" y="0"/>
                </a:moveTo>
                <a:lnTo>
                  <a:pt x="0" y="0"/>
                </a:lnTo>
                <a:lnTo>
                  <a:pt x="0" y="10277475"/>
                </a:lnTo>
                <a:lnTo>
                  <a:pt x="7077075" y="10277475"/>
                </a:lnTo>
                <a:lnTo>
                  <a:pt x="7077075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sz="600" dirty="0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C40E21A0-E22E-FA7E-BA99-7BE1C22EE0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85014" y="3388969"/>
            <a:ext cx="652907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6000" b="1" dirty="0"/>
              <a:t>AUDIENCE</a:t>
            </a:r>
            <a:r>
              <a:rPr lang="en-ID" sz="6000" dirty="0"/>
              <a:t>:</a:t>
            </a:r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F4B53AFD-423F-5D2D-B2EF-DF01ADED42BB}"/>
              </a:ext>
            </a:extLst>
          </p:cNvPr>
          <p:cNvSpPr/>
          <p:nvPr/>
        </p:nvSpPr>
        <p:spPr>
          <a:xfrm>
            <a:off x="12807950" y="4557371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170" name="Picture 2" descr="Ai tool used for surveillance">
            <a:extLst>
              <a:ext uri="{FF2B5EF4-FFF2-40B4-BE49-F238E27FC236}">
                <a16:creationId xmlns:a16="http://schemas.microsoft.com/office/drawing/2014/main" id="{5650E35A-768E-E7C0-E8C5-8840D44D5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0" y="-107950"/>
            <a:ext cx="11187301" cy="1027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3666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99043-C114-2E91-F44C-16AE4D895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17291139-7268-1ADE-C7A4-B889CA467049}"/>
              </a:ext>
            </a:extLst>
          </p:cNvPr>
          <p:cNvSpPr txBox="1"/>
          <p:nvPr/>
        </p:nvSpPr>
        <p:spPr>
          <a:xfrm>
            <a:off x="4793583" y="3514164"/>
            <a:ext cx="8646160" cy="1078629"/>
          </a:xfrm>
          <a:prstGeom prst="rect">
            <a:avLst/>
          </a:prstGeom>
        </p:spPr>
        <p:txBody>
          <a:bodyPr vert="horz" wrap="square" lIns="0" tIns="200660" rIns="0" bIns="0" rtlCol="0">
            <a:spAutoFit/>
          </a:bodyPr>
          <a:lstStyle/>
          <a:p>
            <a:pPr marL="12700" marR="5080" algn="ctr">
              <a:lnSpc>
                <a:spcPts val="7430"/>
              </a:lnSpc>
              <a:spcBef>
                <a:spcPts val="1580"/>
              </a:spcBef>
            </a:pPr>
            <a:r>
              <a:rPr lang="en-ID" sz="5000" dirty="0">
                <a:solidFill>
                  <a:schemeClr val="bg1"/>
                </a:solidFill>
              </a:rPr>
              <a:t>Yohanes Serpiyanto Elo</a:t>
            </a:r>
            <a:endParaRPr lang="it-IT" sz="500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AA218153-2104-2A87-1B35-63F57A81351F}"/>
              </a:ext>
            </a:extLst>
          </p:cNvPr>
          <p:cNvSpPr txBox="1"/>
          <p:nvPr/>
        </p:nvSpPr>
        <p:spPr>
          <a:xfrm>
            <a:off x="4827270" y="4592793"/>
            <a:ext cx="8646160" cy="1078629"/>
          </a:xfrm>
          <a:prstGeom prst="rect">
            <a:avLst/>
          </a:prstGeom>
        </p:spPr>
        <p:txBody>
          <a:bodyPr vert="horz" wrap="square" lIns="0" tIns="200660" rIns="0" bIns="0" rtlCol="0">
            <a:spAutoFit/>
          </a:bodyPr>
          <a:lstStyle/>
          <a:p>
            <a:pPr marL="12700" marR="5080" algn="ctr">
              <a:lnSpc>
                <a:spcPts val="7430"/>
              </a:lnSpc>
              <a:spcBef>
                <a:spcPts val="1580"/>
              </a:spcBef>
            </a:pPr>
            <a:r>
              <a:rPr lang="it-IT" sz="5000" dirty="0">
                <a:solidFill>
                  <a:schemeClr val="bg1"/>
                </a:solidFill>
                <a:latin typeface="Cambria"/>
                <a:cs typeface="Cambria"/>
              </a:rPr>
              <a:t>MSIB Batch 7</a:t>
            </a:r>
          </a:p>
        </p:txBody>
      </p:sp>
    </p:spTree>
    <p:extLst>
      <p:ext uri="{BB962C8B-B14F-4D97-AF65-F5344CB8AC3E}">
        <p14:creationId xmlns:p14="http://schemas.microsoft.com/office/powerpoint/2010/main" val="631287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04B54-B7FD-9107-4516-877CCA20B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AF1231A9-9CA5-24EE-BCE1-736AED0F88FE}"/>
              </a:ext>
            </a:extLst>
          </p:cNvPr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7EFE05DB-31D5-43AD-FCDA-8BF07D33D268}"/>
                </a:ext>
              </a:extLst>
            </p:cNvPr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0C9D328D-A32E-0187-F148-50B1770743D7}"/>
                </a:ext>
              </a:extLst>
            </p:cNvPr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>
            <a:extLst>
              <a:ext uri="{FF2B5EF4-FFF2-40B4-BE49-F238E27FC236}">
                <a16:creationId xmlns:a16="http://schemas.microsoft.com/office/drawing/2014/main" id="{55605F81-4B78-296B-2585-3B956900890E}"/>
              </a:ext>
            </a:extLst>
          </p:cNvPr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>
            <a:extLst>
              <a:ext uri="{FF2B5EF4-FFF2-40B4-BE49-F238E27FC236}">
                <a16:creationId xmlns:a16="http://schemas.microsoft.com/office/drawing/2014/main" id="{A9DB684C-B0E6-1DD1-2BFC-93676CB8DC6B}"/>
              </a:ext>
            </a:extLst>
          </p:cNvPr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CAB56D9A-19BE-E788-19E1-472B7DEF53D2}"/>
                </a:ext>
              </a:extLst>
            </p:cNvPr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>
              <a:extLst>
                <a:ext uri="{FF2B5EF4-FFF2-40B4-BE49-F238E27FC236}">
                  <a16:creationId xmlns:a16="http://schemas.microsoft.com/office/drawing/2014/main" id="{8FDB0A0F-F9C8-AD44-DF69-F3D1BCC47359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3"/>
            </a:xfrm>
            <a:prstGeom prst="rect">
              <a:avLst/>
            </a:prstGeom>
          </p:spPr>
        </p:pic>
      </p:grpSp>
      <p:sp>
        <p:nvSpPr>
          <p:cNvPr id="9" name="object 9">
            <a:extLst>
              <a:ext uri="{FF2B5EF4-FFF2-40B4-BE49-F238E27FC236}">
                <a16:creationId xmlns:a16="http://schemas.microsoft.com/office/drawing/2014/main" id="{00223AF9-EA43-5DAD-E776-939DFBCD70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59150" y="1708280"/>
            <a:ext cx="9499625" cy="7053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4500" b="1" dirty="0" err="1"/>
              <a:t>Peserta</a:t>
            </a:r>
            <a:r>
              <a:rPr lang="en-ID" sz="4500" b="1" dirty="0"/>
              <a:t> yang Akan </a:t>
            </a:r>
            <a:r>
              <a:rPr lang="en-ID" sz="4500" b="1" dirty="0" err="1"/>
              <a:t>Direkrut</a:t>
            </a:r>
            <a:r>
              <a:rPr lang="en-ID" sz="4500" dirty="0"/>
              <a:t>:</a:t>
            </a:r>
            <a:endParaRPr sz="4500" dirty="0"/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68E304BD-65AB-9653-D294-028DB1BCE938}"/>
              </a:ext>
            </a:extLst>
          </p:cNvPr>
          <p:cNvSpPr txBox="1"/>
          <p:nvPr/>
        </p:nvSpPr>
        <p:spPr>
          <a:xfrm>
            <a:off x="3378378" y="2795257"/>
            <a:ext cx="7916442" cy="34599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" marR="5080" indent="-23495" algn="just">
              <a:lnSpc>
                <a:spcPct val="100000"/>
              </a:lnSpc>
              <a:spcBef>
                <a:spcPts val="100"/>
              </a:spcBef>
            </a:pPr>
            <a:r>
              <a:rPr lang="en-ID" sz="3200" dirty="0" err="1">
                <a:solidFill>
                  <a:schemeClr val="bg1"/>
                </a:solidFill>
              </a:rPr>
              <a:t>Penelitian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ini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akan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melibatkan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pengguna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b="1" dirty="0">
                <a:solidFill>
                  <a:schemeClr val="bg1"/>
                </a:solidFill>
              </a:rPr>
              <a:t>Maxim</a:t>
            </a:r>
            <a:r>
              <a:rPr lang="en-ID" sz="3200" dirty="0">
                <a:solidFill>
                  <a:schemeClr val="bg1"/>
                </a:solidFill>
              </a:rPr>
              <a:t>, </a:t>
            </a:r>
            <a:r>
              <a:rPr lang="en-ID" sz="3200" b="1" dirty="0" err="1">
                <a:solidFill>
                  <a:schemeClr val="bg1"/>
                </a:solidFill>
              </a:rPr>
              <a:t>Gojek</a:t>
            </a:r>
            <a:r>
              <a:rPr lang="en-ID" sz="3200" dirty="0">
                <a:solidFill>
                  <a:schemeClr val="bg1"/>
                </a:solidFill>
              </a:rPr>
              <a:t>, dan </a:t>
            </a:r>
            <a:r>
              <a:rPr lang="en-ID" sz="3200" b="1" dirty="0">
                <a:solidFill>
                  <a:schemeClr val="bg1"/>
                </a:solidFill>
              </a:rPr>
              <a:t>Grab</a:t>
            </a:r>
            <a:r>
              <a:rPr lang="en-ID" sz="3200" dirty="0">
                <a:solidFill>
                  <a:schemeClr val="bg1"/>
                </a:solidFill>
              </a:rPr>
              <a:t> di </a:t>
            </a:r>
            <a:r>
              <a:rPr lang="en-ID" sz="3200" dirty="0" err="1">
                <a:solidFill>
                  <a:schemeClr val="bg1"/>
                </a:solidFill>
              </a:rPr>
              <a:t>berbagai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kota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besar</a:t>
            </a:r>
            <a:r>
              <a:rPr lang="en-ID" sz="3200" dirty="0">
                <a:solidFill>
                  <a:schemeClr val="bg1"/>
                </a:solidFill>
              </a:rPr>
              <a:t> di Indonesia. </a:t>
            </a:r>
            <a:r>
              <a:rPr lang="en-ID" sz="3200" dirty="0" err="1">
                <a:solidFill>
                  <a:schemeClr val="bg1"/>
                </a:solidFill>
              </a:rPr>
              <a:t>Peserta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dibagi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menjadi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kelompok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usia</a:t>
            </a:r>
            <a:r>
              <a:rPr lang="en-ID" sz="3200" dirty="0">
                <a:solidFill>
                  <a:schemeClr val="bg1"/>
                </a:solidFill>
              </a:rPr>
              <a:t> 18-45 </a:t>
            </a:r>
            <a:r>
              <a:rPr lang="en-ID" sz="3200" dirty="0" err="1">
                <a:solidFill>
                  <a:schemeClr val="bg1"/>
                </a:solidFill>
              </a:rPr>
              <a:t>tahun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dengan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berbagai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tingkat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pendapatan</a:t>
            </a:r>
            <a:r>
              <a:rPr lang="en-ID" sz="3200" dirty="0">
                <a:solidFill>
                  <a:schemeClr val="bg1"/>
                </a:solidFill>
              </a:rPr>
              <a:t>. Total </a:t>
            </a:r>
            <a:r>
              <a:rPr lang="en-ID" sz="3200" dirty="0" err="1">
                <a:solidFill>
                  <a:schemeClr val="bg1"/>
                </a:solidFill>
              </a:rPr>
              <a:t>peserta</a:t>
            </a:r>
            <a:r>
              <a:rPr lang="en-ID" sz="3200" dirty="0">
                <a:solidFill>
                  <a:schemeClr val="bg1"/>
                </a:solidFill>
              </a:rPr>
              <a:t> yang </a:t>
            </a:r>
            <a:r>
              <a:rPr lang="en-ID" sz="3200" dirty="0" err="1">
                <a:solidFill>
                  <a:schemeClr val="bg1"/>
                </a:solidFill>
              </a:rPr>
              <a:t>diharapkan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adalah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sekitar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b="1" dirty="0">
                <a:solidFill>
                  <a:schemeClr val="bg1"/>
                </a:solidFill>
              </a:rPr>
              <a:t>20 orang</a:t>
            </a:r>
            <a:r>
              <a:rPr lang="en-ID" sz="3200" dirty="0">
                <a:solidFill>
                  <a:schemeClr val="bg1"/>
                </a:solidFill>
              </a:rPr>
              <a:t>, </a:t>
            </a:r>
            <a:r>
              <a:rPr lang="en-ID" sz="3200" dirty="0" err="1">
                <a:solidFill>
                  <a:schemeClr val="bg1"/>
                </a:solidFill>
              </a:rPr>
              <a:t>dengan</a:t>
            </a:r>
            <a:r>
              <a:rPr lang="en-ID" sz="3200" dirty="0">
                <a:solidFill>
                  <a:schemeClr val="bg1"/>
                </a:solidFill>
              </a:rPr>
              <a:t> masing-masing </a:t>
            </a:r>
            <a:r>
              <a:rPr lang="en-ID" sz="3200" dirty="0" err="1">
                <a:solidFill>
                  <a:schemeClr val="bg1"/>
                </a:solidFill>
              </a:rPr>
              <a:t>kelompok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mencakup</a:t>
            </a:r>
            <a:r>
              <a:rPr lang="en-ID" sz="3200" dirty="0">
                <a:solidFill>
                  <a:schemeClr val="bg1"/>
                </a:solidFill>
              </a:rPr>
              <a:t> minimal </a:t>
            </a:r>
            <a:r>
              <a:rPr lang="en-ID" sz="3200" b="1" dirty="0">
                <a:solidFill>
                  <a:schemeClr val="bg1"/>
                </a:solidFill>
              </a:rPr>
              <a:t>5 orang</a:t>
            </a:r>
            <a:r>
              <a:rPr lang="en-ID" sz="3200" dirty="0">
                <a:solidFill>
                  <a:schemeClr val="bg1"/>
                </a:solidFill>
              </a:rPr>
              <a:t>.</a:t>
            </a:r>
            <a:endParaRPr sz="30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0416602D-E325-42FC-DB91-770383F0C27A}"/>
              </a:ext>
            </a:extLst>
          </p:cNvPr>
          <p:cNvSpPr/>
          <p:nvPr/>
        </p:nvSpPr>
        <p:spPr>
          <a:xfrm flipV="1">
            <a:off x="3206750" y="2413600"/>
            <a:ext cx="7916442" cy="155066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3" name="object 13">
            <a:extLst>
              <a:ext uri="{FF2B5EF4-FFF2-40B4-BE49-F238E27FC236}">
                <a16:creationId xmlns:a16="http://schemas.microsoft.com/office/drawing/2014/main" id="{99EB7445-0635-0116-ADAF-086EE29FB008}"/>
              </a:ext>
            </a:extLst>
          </p:cNvPr>
          <p:cNvGrpSpPr/>
          <p:nvPr/>
        </p:nvGrpSpPr>
        <p:grpSpPr>
          <a:xfrm>
            <a:off x="0" y="686051"/>
            <a:ext cx="3863975" cy="9601200"/>
            <a:chOff x="0" y="686051"/>
            <a:chExt cx="3863975" cy="9601200"/>
          </a:xfrm>
        </p:grpSpPr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331C0D43-E860-9D58-DF37-5D593C3C086C}"/>
                </a:ext>
              </a:extLst>
            </p:cNvPr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>
              <a:extLst>
                <a:ext uri="{FF2B5EF4-FFF2-40B4-BE49-F238E27FC236}">
                  <a16:creationId xmlns:a16="http://schemas.microsoft.com/office/drawing/2014/main" id="{F794B1C6-B037-9FA5-B856-2D7F213D95ED}"/>
                </a:ext>
              </a:extLst>
            </p:cNvPr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30298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9ECD8-E185-1E90-3E04-C8C426FB7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41AF8F9-7A5A-8D81-FC74-665C44FBC7F3}"/>
              </a:ext>
            </a:extLst>
          </p:cNvPr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394D7516-F9C9-1FC2-24C1-609F13E89F4D}"/>
              </a:ext>
            </a:extLst>
          </p:cNvPr>
          <p:cNvGrpSpPr/>
          <p:nvPr/>
        </p:nvGrpSpPr>
        <p:grpSpPr>
          <a:xfrm>
            <a:off x="-33687" y="2994931"/>
            <a:ext cx="7437521" cy="7292399"/>
            <a:chOff x="0" y="2994931"/>
            <a:chExt cx="7437521" cy="7292399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7B06B500-1A2A-D95B-9D1A-03C0C9B655EF}"/>
                </a:ext>
              </a:extLst>
            </p:cNvPr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87258D7E-8766-39BB-4805-1E34F0FBE0E7}"/>
                </a:ext>
              </a:extLst>
            </p:cNvPr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292C60CB-EBA3-2EC3-1545-062427BBB6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79043" y="2152554"/>
            <a:ext cx="8792845" cy="7053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4500" b="1" dirty="0" err="1"/>
              <a:t>Kriteria</a:t>
            </a:r>
            <a:r>
              <a:rPr lang="en-ID" sz="4500" b="1" dirty="0"/>
              <a:t> Screening</a:t>
            </a:r>
            <a:r>
              <a:rPr lang="en-ID" sz="4500" dirty="0"/>
              <a:t>:</a:t>
            </a:r>
            <a:endParaRPr sz="4500" dirty="0"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E44E9CA3-F1D3-113E-739E-68DA1CF71FC2}"/>
              </a:ext>
            </a:extLst>
          </p:cNvPr>
          <p:cNvSpPr txBox="1"/>
          <p:nvPr/>
        </p:nvSpPr>
        <p:spPr>
          <a:xfrm>
            <a:off x="8723723" y="3687947"/>
            <a:ext cx="6941184" cy="4283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endParaRPr lang="en-ID" sz="2700" dirty="0">
              <a:latin typeface="Trebuchet MS"/>
              <a:cs typeface="Trebuchet MS"/>
            </a:endParaRPr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8C65F4FC-ED7C-F639-8D9F-C149ED937273}"/>
              </a:ext>
            </a:extLst>
          </p:cNvPr>
          <p:cNvSpPr/>
          <p:nvPr/>
        </p:nvSpPr>
        <p:spPr>
          <a:xfrm>
            <a:off x="8702951" y="2950170"/>
            <a:ext cx="5130686" cy="149125"/>
          </a:xfrm>
          <a:custGeom>
            <a:avLst/>
            <a:gdLst/>
            <a:ahLst/>
            <a:cxnLst/>
            <a:rect l="l" t="t" r="r" b="b"/>
            <a:pathLst>
              <a:path w="3476625" h="95250">
                <a:moveTo>
                  <a:pt x="3476625" y="0"/>
                </a:moveTo>
                <a:lnTo>
                  <a:pt x="0" y="0"/>
                </a:lnTo>
                <a:lnTo>
                  <a:pt x="0" y="95250"/>
                </a:lnTo>
                <a:lnTo>
                  <a:pt x="3476625" y="95250"/>
                </a:lnTo>
                <a:lnTo>
                  <a:pt x="34766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0">
            <a:extLst>
              <a:ext uri="{FF2B5EF4-FFF2-40B4-BE49-F238E27FC236}">
                <a16:creationId xmlns:a16="http://schemas.microsoft.com/office/drawing/2014/main" id="{3DD021E6-91D0-E2B9-C3CF-AF0E975A1A71}"/>
              </a:ext>
            </a:extLst>
          </p:cNvPr>
          <p:cNvSpPr txBox="1"/>
          <p:nvPr/>
        </p:nvSpPr>
        <p:spPr>
          <a:xfrm>
            <a:off x="7437520" y="3245768"/>
            <a:ext cx="9256629" cy="3810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Pengguna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aktif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Maxim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Gojek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dan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Grab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pernah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menggunakan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layanan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selama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3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bulan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terakhir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Berbagai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demografi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termasuk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pekerja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profesional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mahasiswa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dan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pengguna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reguler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aplikasi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transportasi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1E004392-CA60-C6A9-A6ED-1B17F568B351}"/>
              </a:ext>
            </a:extLst>
          </p:cNvPr>
          <p:cNvSpPr/>
          <p:nvPr/>
        </p:nvSpPr>
        <p:spPr>
          <a:xfrm>
            <a:off x="845678" y="55627"/>
            <a:ext cx="5562600" cy="5604495"/>
          </a:xfrm>
          <a:prstGeom prst="diamond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978288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CDBAB5-2D3A-274A-38B5-DD19AE1AE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Bike man or courier riding in the city">
            <a:extLst>
              <a:ext uri="{FF2B5EF4-FFF2-40B4-BE49-F238E27FC236}">
                <a16:creationId xmlns:a16="http://schemas.microsoft.com/office/drawing/2014/main" id="{3764C591-CBA2-449B-5465-E195EAB96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193" y="-107950"/>
            <a:ext cx="11459705" cy="10255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object 6">
            <a:extLst>
              <a:ext uri="{FF2B5EF4-FFF2-40B4-BE49-F238E27FC236}">
                <a16:creationId xmlns:a16="http://schemas.microsoft.com/office/drawing/2014/main" id="{FF81EF9F-EA3B-582D-C7ED-424B83536013}"/>
              </a:ext>
            </a:extLst>
          </p:cNvPr>
          <p:cNvSpPr/>
          <p:nvPr/>
        </p:nvSpPr>
        <p:spPr>
          <a:xfrm>
            <a:off x="10826750" y="-88039"/>
            <a:ext cx="7550150" cy="10277475"/>
          </a:xfrm>
          <a:custGeom>
            <a:avLst/>
            <a:gdLst/>
            <a:ahLst/>
            <a:cxnLst/>
            <a:rect l="l" t="t" r="r" b="b"/>
            <a:pathLst>
              <a:path w="7077075" h="10277475">
                <a:moveTo>
                  <a:pt x="7077075" y="0"/>
                </a:moveTo>
                <a:lnTo>
                  <a:pt x="0" y="0"/>
                </a:lnTo>
                <a:lnTo>
                  <a:pt x="0" y="10277475"/>
                </a:lnTo>
                <a:lnTo>
                  <a:pt x="7077075" y="10277475"/>
                </a:lnTo>
                <a:lnTo>
                  <a:pt x="7077075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sz="600" dirty="0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B34DB25D-6F2A-B678-4D24-B3DF704393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85014" y="3388969"/>
            <a:ext cx="652907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6000" b="1" dirty="0"/>
              <a:t>LOCATION(S)</a:t>
            </a:r>
            <a:r>
              <a:rPr lang="en-ID" sz="6000" dirty="0"/>
              <a:t>:</a:t>
            </a:r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2F3566BA-A01C-3721-6B8E-03C3C2414B51}"/>
              </a:ext>
            </a:extLst>
          </p:cNvPr>
          <p:cNvSpPr/>
          <p:nvPr/>
        </p:nvSpPr>
        <p:spPr>
          <a:xfrm>
            <a:off x="12807950" y="4557371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87760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114CF-344D-FB23-F58E-622BD2126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1E11FCA5-5C4F-0A72-6A83-2FC95ACF6ECD}"/>
              </a:ext>
            </a:extLst>
          </p:cNvPr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60406206-2A02-866E-D487-406978577E06}"/>
                </a:ext>
              </a:extLst>
            </p:cNvPr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F2FBE2B2-9986-1CE9-534A-3F839E084673}"/>
                </a:ext>
              </a:extLst>
            </p:cNvPr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>
            <a:extLst>
              <a:ext uri="{FF2B5EF4-FFF2-40B4-BE49-F238E27FC236}">
                <a16:creationId xmlns:a16="http://schemas.microsoft.com/office/drawing/2014/main" id="{AFB2DAA6-0C61-44D8-8B0E-94D501EC98F2}"/>
              </a:ext>
            </a:extLst>
          </p:cNvPr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>
            <a:extLst>
              <a:ext uri="{FF2B5EF4-FFF2-40B4-BE49-F238E27FC236}">
                <a16:creationId xmlns:a16="http://schemas.microsoft.com/office/drawing/2014/main" id="{C5E6D12F-2DD3-22D3-71BA-B58BBC7517E0}"/>
              </a:ext>
            </a:extLst>
          </p:cNvPr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6A36262D-9DE6-EF14-75D4-ACC7AAB249D8}"/>
                </a:ext>
              </a:extLst>
            </p:cNvPr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>
              <a:extLst>
                <a:ext uri="{FF2B5EF4-FFF2-40B4-BE49-F238E27FC236}">
                  <a16:creationId xmlns:a16="http://schemas.microsoft.com/office/drawing/2014/main" id="{23633C1E-E7C7-BD18-3C1D-0996491EBE37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3"/>
            </a:xfrm>
            <a:prstGeom prst="rect">
              <a:avLst/>
            </a:prstGeom>
          </p:spPr>
        </p:pic>
      </p:grpSp>
      <p:sp>
        <p:nvSpPr>
          <p:cNvPr id="11" name="object 11">
            <a:extLst>
              <a:ext uri="{FF2B5EF4-FFF2-40B4-BE49-F238E27FC236}">
                <a16:creationId xmlns:a16="http://schemas.microsoft.com/office/drawing/2014/main" id="{015242D0-1561-6E74-DCD1-179AEFF0A2E5}"/>
              </a:ext>
            </a:extLst>
          </p:cNvPr>
          <p:cNvSpPr txBox="1"/>
          <p:nvPr/>
        </p:nvSpPr>
        <p:spPr>
          <a:xfrm>
            <a:off x="3378378" y="3259635"/>
            <a:ext cx="7916442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" marR="5080" indent="-23495" algn="just">
              <a:lnSpc>
                <a:spcPct val="100000"/>
              </a:lnSpc>
              <a:spcBef>
                <a:spcPts val="100"/>
              </a:spcBef>
            </a:pPr>
            <a:r>
              <a:rPr lang="en-ID" sz="3200" dirty="0" err="1">
                <a:solidFill>
                  <a:schemeClr val="bg1"/>
                </a:solidFill>
              </a:rPr>
              <a:t>Penelitian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ini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akan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dilakukan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secara</a:t>
            </a:r>
            <a:r>
              <a:rPr lang="en-ID" sz="3200" dirty="0">
                <a:solidFill>
                  <a:schemeClr val="bg1"/>
                </a:solidFill>
              </a:rPr>
              <a:t> daring (online) </a:t>
            </a:r>
            <a:r>
              <a:rPr lang="en-ID" sz="3200" dirty="0" err="1">
                <a:solidFill>
                  <a:schemeClr val="bg1"/>
                </a:solidFill>
              </a:rPr>
              <a:t>melalui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survei</a:t>
            </a:r>
            <a:r>
              <a:rPr lang="en-ID" sz="3200" dirty="0">
                <a:solidFill>
                  <a:schemeClr val="bg1"/>
                </a:solidFill>
              </a:rPr>
              <a:t> digital, dan </a:t>
            </a:r>
            <a:r>
              <a:rPr lang="en-ID" sz="3200" dirty="0" err="1">
                <a:solidFill>
                  <a:schemeClr val="bg1"/>
                </a:solidFill>
              </a:rPr>
              <a:t>wawancara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akan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dilakukan</a:t>
            </a:r>
            <a:r>
              <a:rPr lang="en-ID" sz="3200" dirty="0">
                <a:solidFill>
                  <a:schemeClr val="bg1"/>
                </a:solidFill>
              </a:rPr>
              <a:t> via </a:t>
            </a:r>
            <a:r>
              <a:rPr lang="en-ID" sz="3200" dirty="0" err="1">
                <a:solidFill>
                  <a:schemeClr val="bg1"/>
                </a:solidFill>
              </a:rPr>
              <a:t>telepon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atau</a:t>
            </a:r>
            <a:r>
              <a:rPr lang="en-ID" sz="3200" dirty="0">
                <a:solidFill>
                  <a:schemeClr val="bg1"/>
                </a:solidFill>
              </a:rPr>
              <a:t> video call </a:t>
            </a:r>
            <a:r>
              <a:rPr lang="en-ID" sz="3200" dirty="0" err="1">
                <a:solidFill>
                  <a:schemeClr val="bg1"/>
                </a:solidFill>
              </a:rPr>
              <a:t>untuk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mendapatkan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tanggapan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langsung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dari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pengguna</a:t>
            </a:r>
            <a:r>
              <a:rPr lang="en-ID" sz="3200" dirty="0">
                <a:solidFill>
                  <a:schemeClr val="bg1"/>
                </a:solidFill>
              </a:rPr>
              <a:t>.</a:t>
            </a:r>
            <a:endParaRPr sz="30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grpSp>
        <p:nvGrpSpPr>
          <p:cNvPr id="13" name="object 13">
            <a:extLst>
              <a:ext uri="{FF2B5EF4-FFF2-40B4-BE49-F238E27FC236}">
                <a16:creationId xmlns:a16="http://schemas.microsoft.com/office/drawing/2014/main" id="{05953776-1E66-2CBE-E832-1FC6B100ED20}"/>
              </a:ext>
            </a:extLst>
          </p:cNvPr>
          <p:cNvGrpSpPr/>
          <p:nvPr/>
        </p:nvGrpSpPr>
        <p:grpSpPr>
          <a:xfrm>
            <a:off x="0" y="686051"/>
            <a:ext cx="3863975" cy="9601200"/>
            <a:chOff x="0" y="686051"/>
            <a:chExt cx="3863975" cy="9601200"/>
          </a:xfrm>
        </p:grpSpPr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E474F19F-F05C-6610-3E49-A3850DD2A46A}"/>
                </a:ext>
              </a:extLst>
            </p:cNvPr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>
              <a:extLst>
                <a:ext uri="{FF2B5EF4-FFF2-40B4-BE49-F238E27FC236}">
                  <a16:creationId xmlns:a16="http://schemas.microsoft.com/office/drawing/2014/main" id="{98EEBBC1-790E-11B6-7D96-1FF81F43C197}"/>
                </a:ext>
              </a:extLst>
            </p:cNvPr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935730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494DB-37E5-C9A1-B262-FF2D48800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ject 6">
            <a:extLst>
              <a:ext uri="{FF2B5EF4-FFF2-40B4-BE49-F238E27FC236}">
                <a16:creationId xmlns:a16="http://schemas.microsoft.com/office/drawing/2014/main" id="{D4A27D5F-0E11-A0CF-97D1-DBCC1C29CC68}"/>
              </a:ext>
            </a:extLst>
          </p:cNvPr>
          <p:cNvSpPr/>
          <p:nvPr/>
        </p:nvSpPr>
        <p:spPr>
          <a:xfrm>
            <a:off x="11223625" y="-130175"/>
            <a:ext cx="7077075" cy="10277475"/>
          </a:xfrm>
          <a:custGeom>
            <a:avLst/>
            <a:gdLst/>
            <a:ahLst/>
            <a:cxnLst/>
            <a:rect l="l" t="t" r="r" b="b"/>
            <a:pathLst>
              <a:path w="7077075" h="10277475">
                <a:moveTo>
                  <a:pt x="7077075" y="0"/>
                </a:moveTo>
                <a:lnTo>
                  <a:pt x="0" y="0"/>
                </a:lnTo>
                <a:lnTo>
                  <a:pt x="0" y="10277475"/>
                </a:lnTo>
                <a:lnTo>
                  <a:pt x="7077075" y="10277475"/>
                </a:lnTo>
                <a:lnTo>
                  <a:pt x="7077075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sz="600" dirty="0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B5E26CC7-C8DF-DD61-2019-E4C309A8BE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85014" y="3388969"/>
            <a:ext cx="652907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6000" b="1" dirty="0"/>
              <a:t>TIMELINE</a:t>
            </a:r>
            <a:r>
              <a:rPr lang="en-ID" sz="6000" dirty="0"/>
              <a:t>:</a:t>
            </a:r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46C697E7-D9D0-3C30-43F0-00D33E0B5BF4}"/>
              </a:ext>
            </a:extLst>
          </p:cNvPr>
          <p:cNvSpPr/>
          <p:nvPr/>
        </p:nvSpPr>
        <p:spPr>
          <a:xfrm>
            <a:off x="12807950" y="4557371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242" name="Picture 2" descr="Flat 3D Isometric Online Food Ordering System on Computer Monitor Screen with Motorcycle on City Background">
            <a:extLst>
              <a:ext uri="{FF2B5EF4-FFF2-40B4-BE49-F238E27FC236}">
                <a16:creationId xmlns:a16="http://schemas.microsoft.com/office/drawing/2014/main" id="{A86A4AE8-2EB4-4AB0-75E6-F2CC6421B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14" y="0"/>
            <a:ext cx="11145595" cy="1029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3053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47C3E6-B7FF-9820-7AF4-9431B9DD1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0A77A3BE-4FD2-CDFC-A005-208FB27B91D9}"/>
              </a:ext>
            </a:extLst>
          </p:cNvPr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>
              <a:extLst>
                <a:ext uri="{FF2B5EF4-FFF2-40B4-BE49-F238E27FC236}">
                  <a16:creationId xmlns:a16="http://schemas.microsoft.com/office/drawing/2014/main" id="{338F4170-1A08-CE05-EA30-199F2E93EA68}"/>
                </a:ext>
              </a:extLst>
            </p:cNvPr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DA4A1E09-54B2-A420-345F-C276859D6BE9}"/>
                </a:ext>
              </a:extLst>
            </p:cNvPr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>
            <a:extLst>
              <a:ext uri="{FF2B5EF4-FFF2-40B4-BE49-F238E27FC236}">
                <a16:creationId xmlns:a16="http://schemas.microsoft.com/office/drawing/2014/main" id="{BF3A42A1-E577-C3B3-F559-A434F2C70E53}"/>
              </a:ext>
            </a:extLst>
          </p:cNvPr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>
            <a:extLst>
              <a:ext uri="{FF2B5EF4-FFF2-40B4-BE49-F238E27FC236}">
                <a16:creationId xmlns:a16="http://schemas.microsoft.com/office/drawing/2014/main" id="{0DD8D97F-A018-CC51-5097-1BDDBC956E09}"/>
              </a:ext>
            </a:extLst>
          </p:cNvPr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8FA4FA1D-D357-35C2-061A-7F0F93DAA330}"/>
                </a:ext>
              </a:extLst>
            </p:cNvPr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>
              <a:extLst>
                <a:ext uri="{FF2B5EF4-FFF2-40B4-BE49-F238E27FC236}">
                  <a16:creationId xmlns:a16="http://schemas.microsoft.com/office/drawing/2014/main" id="{E730EC18-61B7-58C4-0529-52628E0ED7DC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3"/>
            </a:xfrm>
            <a:prstGeom prst="rect">
              <a:avLst/>
            </a:prstGeom>
          </p:spPr>
        </p:pic>
      </p:grpSp>
      <p:sp>
        <p:nvSpPr>
          <p:cNvPr id="11" name="object 11">
            <a:extLst>
              <a:ext uri="{FF2B5EF4-FFF2-40B4-BE49-F238E27FC236}">
                <a16:creationId xmlns:a16="http://schemas.microsoft.com/office/drawing/2014/main" id="{FBEF591B-BC44-4308-701F-3F2F76E02339}"/>
              </a:ext>
            </a:extLst>
          </p:cNvPr>
          <p:cNvSpPr txBox="1"/>
          <p:nvPr/>
        </p:nvSpPr>
        <p:spPr>
          <a:xfrm>
            <a:off x="3776498" y="1576563"/>
            <a:ext cx="7916442" cy="8061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3200" dirty="0" err="1">
                <a:solidFill>
                  <a:schemeClr val="bg1"/>
                </a:solidFill>
              </a:rPr>
              <a:t>Penelitian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ini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akan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dilaksanakan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selama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b="1" dirty="0">
                <a:solidFill>
                  <a:schemeClr val="bg1"/>
                </a:solidFill>
              </a:rPr>
              <a:t>4 </a:t>
            </a:r>
            <a:r>
              <a:rPr lang="en-ID" sz="3200" b="1" dirty="0" err="1">
                <a:solidFill>
                  <a:schemeClr val="bg1"/>
                </a:solidFill>
              </a:rPr>
              <a:t>minggu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dengan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jadwal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sebagai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berikut</a:t>
            </a:r>
            <a:r>
              <a:rPr lang="en-ID" sz="3200" dirty="0">
                <a:solidFill>
                  <a:schemeClr val="bg1"/>
                </a:solidFill>
              </a:rPr>
              <a:t>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3200" b="1" dirty="0" err="1">
                <a:solidFill>
                  <a:schemeClr val="bg1"/>
                </a:solidFill>
              </a:rPr>
              <a:t>Minggu</a:t>
            </a:r>
            <a:r>
              <a:rPr lang="en-ID" sz="3200" b="1" dirty="0">
                <a:solidFill>
                  <a:schemeClr val="bg1"/>
                </a:solidFill>
              </a:rPr>
              <a:t> 1</a:t>
            </a:r>
            <a:r>
              <a:rPr lang="en-ID" sz="3200" dirty="0">
                <a:solidFill>
                  <a:schemeClr val="bg1"/>
                </a:solidFill>
              </a:rPr>
              <a:t>: </a:t>
            </a:r>
            <a:r>
              <a:rPr lang="en-ID" sz="3200" dirty="0" err="1">
                <a:solidFill>
                  <a:schemeClr val="bg1"/>
                </a:solidFill>
              </a:rPr>
              <a:t>Perencanaan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penelitian</a:t>
            </a:r>
            <a:r>
              <a:rPr lang="en-ID" sz="3200" dirty="0">
                <a:solidFill>
                  <a:schemeClr val="bg1"/>
                </a:solidFill>
              </a:rPr>
              <a:t>, </a:t>
            </a:r>
            <a:r>
              <a:rPr lang="en-ID" sz="3200" dirty="0" err="1">
                <a:solidFill>
                  <a:schemeClr val="bg1"/>
                </a:solidFill>
              </a:rPr>
              <a:t>penyusunan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kuesioner</a:t>
            </a:r>
            <a:r>
              <a:rPr lang="en-ID" sz="3200" dirty="0">
                <a:solidFill>
                  <a:schemeClr val="bg1"/>
                </a:solidFill>
              </a:rPr>
              <a:t>, dan </a:t>
            </a:r>
            <a:r>
              <a:rPr lang="en-ID" sz="3200" dirty="0" err="1">
                <a:solidFill>
                  <a:schemeClr val="bg1"/>
                </a:solidFill>
              </a:rPr>
              <a:t>perekrutan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peserta</a:t>
            </a:r>
            <a:r>
              <a:rPr lang="en-ID" sz="3200" dirty="0">
                <a:solidFill>
                  <a:schemeClr val="bg1"/>
                </a:solidFill>
              </a:rPr>
              <a:t>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3200" b="1" dirty="0" err="1">
                <a:solidFill>
                  <a:schemeClr val="bg1"/>
                </a:solidFill>
              </a:rPr>
              <a:t>Minggu</a:t>
            </a:r>
            <a:r>
              <a:rPr lang="en-ID" sz="3200" b="1" dirty="0">
                <a:solidFill>
                  <a:schemeClr val="bg1"/>
                </a:solidFill>
              </a:rPr>
              <a:t> 2</a:t>
            </a:r>
            <a:r>
              <a:rPr lang="en-ID" sz="3200" dirty="0">
                <a:solidFill>
                  <a:schemeClr val="bg1"/>
                </a:solidFill>
              </a:rPr>
              <a:t>: </a:t>
            </a:r>
            <a:r>
              <a:rPr lang="en-ID" sz="3200" dirty="0" err="1">
                <a:solidFill>
                  <a:schemeClr val="bg1"/>
                </a:solidFill>
              </a:rPr>
              <a:t>Pelaksanaan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survei</a:t>
            </a:r>
            <a:r>
              <a:rPr lang="en-ID" sz="3200" dirty="0">
                <a:solidFill>
                  <a:schemeClr val="bg1"/>
                </a:solidFill>
              </a:rPr>
              <a:t> dan </a:t>
            </a:r>
            <a:r>
              <a:rPr lang="en-ID" sz="3200" dirty="0" err="1">
                <a:solidFill>
                  <a:schemeClr val="bg1"/>
                </a:solidFill>
              </a:rPr>
              <a:t>wawancara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pengguna</a:t>
            </a:r>
            <a:r>
              <a:rPr lang="en-ID" sz="3200" dirty="0">
                <a:solidFill>
                  <a:schemeClr val="bg1"/>
                </a:solidFill>
              </a:rPr>
              <a:t>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3200" b="1" dirty="0" err="1">
                <a:solidFill>
                  <a:schemeClr val="bg1"/>
                </a:solidFill>
              </a:rPr>
              <a:t>Minggu</a:t>
            </a:r>
            <a:r>
              <a:rPr lang="en-ID" sz="3200" b="1" dirty="0">
                <a:solidFill>
                  <a:schemeClr val="bg1"/>
                </a:solidFill>
              </a:rPr>
              <a:t> 3</a:t>
            </a:r>
            <a:r>
              <a:rPr lang="en-ID" sz="3200" dirty="0">
                <a:solidFill>
                  <a:schemeClr val="bg1"/>
                </a:solidFill>
              </a:rPr>
              <a:t>: </a:t>
            </a:r>
            <a:r>
              <a:rPr lang="en-ID" sz="3200" dirty="0" err="1">
                <a:solidFill>
                  <a:schemeClr val="bg1"/>
                </a:solidFill>
              </a:rPr>
              <a:t>Analisis</a:t>
            </a:r>
            <a:r>
              <a:rPr lang="en-ID" sz="3200" dirty="0">
                <a:solidFill>
                  <a:schemeClr val="bg1"/>
                </a:solidFill>
              </a:rPr>
              <a:t> data </a:t>
            </a:r>
            <a:r>
              <a:rPr lang="en-ID" sz="3200" dirty="0" err="1">
                <a:solidFill>
                  <a:schemeClr val="bg1"/>
                </a:solidFill>
              </a:rPr>
              <a:t>dari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survei</a:t>
            </a:r>
            <a:r>
              <a:rPr lang="en-ID" sz="3200" dirty="0">
                <a:solidFill>
                  <a:schemeClr val="bg1"/>
                </a:solidFill>
              </a:rPr>
              <a:t> dan </a:t>
            </a:r>
            <a:r>
              <a:rPr lang="en-ID" sz="3200" dirty="0" err="1">
                <a:solidFill>
                  <a:schemeClr val="bg1"/>
                </a:solidFill>
              </a:rPr>
              <a:t>wawancara</a:t>
            </a:r>
            <a:r>
              <a:rPr lang="en-ID" sz="3200" dirty="0">
                <a:solidFill>
                  <a:schemeClr val="bg1"/>
                </a:solidFill>
              </a:rPr>
              <a:t>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3200" b="1" dirty="0" err="1">
                <a:solidFill>
                  <a:schemeClr val="bg1"/>
                </a:solidFill>
              </a:rPr>
              <a:t>Minggu</a:t>
            </a:r>
            <a:r>
              <a:rPr lang="en-ID" sz="3200" b="1" dirty="0">
                <a:solidFill>
                  <a:schemeClr val="bg1"/>
                </a:solidFill>
              </a:rPr>
              <a:t> 4</a:t>
            </a:r>
            <a:r>
              <a:rPr lang="en-ID" sz="3200" dirty="0">
                <a:solidFill>
                  <a:schemeClr val="bg1"/>
                </a:solidFill>
              </a:rPr>
              <a:t>: </a:t>
            </a:r>
            <a:r>
              <a:rPr lang="en-ID" sz="3200" dirty="0" err="1">
                <a:solidFill>
                  <a:schemeClr val="bg1"/>
                </a:solidFill>
              </a:rPr>
              <a:t>Penyusunan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laporan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penelitian</a:t>
            </a:r>
            <a:r>
              <a:rPr lang="en-ID" sz="3200" dirty="0">
                <a:solidFill>
                  <a:schemeClr val="bg1"/>
                </a:solidFill>
              </a:rPr>
              <a:t> dan </a:t>
            </a:r>
            <a:r>
              <a:rPr lang="en-ID" sz="3200" dirty="0" err="1">
                <a:solidFill>
                  <a:schemeClr val="bg1"/>
                </a:solidFill>
              </a:rPr>
              <a:t>presentasi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hasil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serta</a:t>
            </a:r>
            <a:r>
              <a:rPr lang="en-ID" sz="3200" dirty="0">
                <a:solidFill>
                  <a:schemeClr val="bg1"/>
                </a:solidFill>
              </a:rPr>
              <a:t> </a:t>
            </a:r>
            <a:r>
              <a:rPr lang="en-ID" sz="3200" dirty="0" err="1">
                <a:solidFill>
                  <a:schemeClr val="bg1"/>
                </a:solidFill>
              </a:rPr>
              <a:t>rekomendasi</a:t>
            </a:r>
            <a:r>
              <a:rPr lang="en-ID" sz="3200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13" name="object 13">
            <a:extLst>
              <a:ext uri="{FF2B5EF4-FFF2-40B4-BE49-F238E27FC236}">
                <a16:creationId xmlns:a16="http://schemas.microsoft.com/office/drawing/2014/main" id="{ADFDD10F-3FB9-9C23-CA81-A84D8EE30167}"/>
              </a:ext>
            </a:extLst>
          </p:cNvPr>
          <p:cNvGrpSpPr/>
          <p:nvPr/>
        </p:nvGrpSpPr>
        <p:grpSpPr>
          <a:xfrm>
            <a:off x="0" y="686051"/>
            <a:ext cx="3863975" cy="9601200"/>
            <a:chOff x="0" y="686051"/>
            <a:chExt cx="3863975" cy="9601200"/>
          </a:xfrm>
        </p:grpSpPr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ABCFA8E7-0EDE-7E85-E0DF-5163B8E43F39}"/>
                </a:ext>
              </a:extLst>
            </p:cNvPr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>
              <a:extLst>
                <a:ext uri="{FF2B5EF4-FFF2-40B4-BE49-F238E27FC236}">
                  <a16:creationId xmlns:a16="http://schemas.microsoft.com/office/drawing/2014/main" id="{CFEAEF94-2E54-780E-11E5-6F55C8265A05}"/>
                </a:ext>
              </a:extLst>
            </p:cNvPr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621308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7D37ED-88F1-14D8-2954-59EE9CA78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1CA1E89-CAD1-4381-F14C-C37F763DE1A5}"/>
              </a:ext>
            </a:extLst>
          </p:cNvPr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4C51136E-DE69-0038-95F3-2C421AD4447E}"/>
              </a:ext>
            </a:extLst>
          </p:cNvPr>
          <p:cNvGrpSpPr/>
          <p:nvPr/>
        </p:nvGrpSpPr>
        <p:grpSpPr>
          <a:xfrm>
            <a:off x="0" y="2994931"/>
            <a:ext cx="7437521" cy="7292399"/>
            <a:chOff x="0" y="2994931"/>
            <a:chExt cx="7437521" cy="7292399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373E152C-DAF6-4CB4-4961-F2297E4FDAF2}"/>
                </a:ext>
              </a:extLst>
            </p:cNvPr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1B0A913F-0B8D-D22F-A3E7-FD13B61088C5}"/>
                </a:ext>
              </a:extLst>
            </p:cNvPr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7FB5E248-60EC-AC6A-07B1-0AEF1F992D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779043" y="2152554"/>
            <a:ext cx="8792845" cy="7053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4500" b="1" dirty="0" err="1"/>
              <a:t>Kriteria</a:t>
            </a:r>
            <a:r>
              <a:rPr lang="en-ID" sz="4500" b="1" dirty="0"/>
              <a:t> Screening</a:t>
            </a:r>
            <a:r>
              <a:rPr lang="en-ID" sz="4500" dirty="0"/>
              <a:t>:</a:t>
            </a:r>
            <a:endParaRPr sz="4500" dirty="0"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3AB31724-156A-F3C5-9A73-CF88C0A3641D}"/>
              </a:ext>
            </a:extLst>
          </p:cNvPr>
          <p:cNvSpPr txBox="1"/>
          <p:nvPr/>
        </p:nvSpPr>
        <p:spPr>
          <a:xfrm>
            <a:off x="8723723" y="3687947"/>
            <a:ext cx="6941184" cy="4283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endParaRPr lang="en-ID" sz="2700" dirty="0">
              <a:latin typeface="Trebuchet MS"/>
              <a:cs typeface="Trebuchet MS"/>
            </a:endParaRPr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33EACA47-81ED-0BD2-3A5B-5F944AB7B8DD}"/>
              </a:ext>
            </a:extLst>
          </p:cNvPr>
          <p:cNvSpPr/>
          <p:nvPr/>
        </p:nvSpPr>
        <p:spPr>
          <a:xfrm>
            <a:off x="8759778" y="3024733"/>
            <a:ext cx="3476625" cy="95250"/>
          </a:xfrm>
          <a:custGeom>
            <a:avLst/>
            <a:gdLst/>
            <a:ahLst/>
            <a:cxnLst/>
            <a:rect l="l" t="t" r="r" b="b"/>
            <a:pathLst>
              <a:path w="3476625" h="95250">
                <a:moveTo>
                  <a:pt x="3476625" y="0"/>
                </a:moveTo>
                <a:lnTo>
                  <a:pt x="0" y="0"/>
                </a:lnTo>
                <a:lnTo>
                  <a:pt x="0" y="95250"/>
                </a:lnTo>
                <a:lnTo>
                  <a:pt x="3476625" y="95250"/>
                </a:lnTo>
                <a:lnTo>
                  <a:pt x="34766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0">
            <a:extLst>
              <a:ext uri="{FF2B5EF4-FFF2-40B4-BE49-F238E27FC236}">
                <a16:creationId xmlns:a16="http://schemas.microsoft.com/office/drawing/2014/main" id="{511BA389-D3C1-855E-0DFF-24FE28176896}"/>
              </a:ext>
            </a:extLst>
          </p:cNvPr>
          <p:cNvSpPr txBox="1"/>
          <p:nvPr/>
        </p:nvSpPr>
        <p:spPr>
          <a:xfrm>
            <a:off x="8613317" y="2994931"/>
            <a:ext cx="6941184" cy="4457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Pengguna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aktif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Maxim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Gojek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dan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Grab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pernah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menggunakan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layanan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selama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3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bulan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terakhir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Berbagai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demografi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termasuk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pekerja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profesional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mahasiswa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dan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pengguna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reguler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aplikasi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transportasi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9715CAD0-5536-4C3B-4C2B-5389DD18282D}"/>
              </a:ext>
            </a:extLst>
          </p:cNvPr>
          <p:cNvSpPr/>
          <p:nvPr/>
        </p:nvSpPr>
        <p:spPr>
          <a:xfrm>
            <a:off x="989096" y="288719"/>
            <a:ext cx="4960854" cy="5138311"/>
          </a:xfrm>
          <a:prstGeom prst="diamond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000170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38E76-B7CB-21B6-1EE3-0357A41D0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ject 6">
            <a:extLst>
              <a:ext uri="{FF2B5EF4-FFF2-40B4-BE49-F238E27FC236}">
                <a16:creationId xmlns:a16="http://schemas.microsoft.com/office/drawing/2014/main" id="{4C08C632-70D7-225F-5AFC-8D641A402133}"/>
              </a:ext>
            </a:extLst>
          </p:cNvPr>
          <p:cNvSpPr/>
          <p:nvPr/>
        </p:nvSpPr>
        <p:spPr>
          <a:xfrm>
            <a:off x="11184610" y="0"/>
            <a:ext cx="7077075" cy="10277475"/>
          </a:xfrm>
          <a:custGeom>
            <a:avLst/>
            <a:gdLst/>
            <a:ahLst/>
            <a:cxnLst/>
            <a:rect l="l" t="t" r="r" b="b"/>
            <a:pathLst>
              <a:path w="7077075" h="10277475">
                <a:moveTo>
                  <a:pt x="7077075" y="0"/>
                </a:moveTo>
                <a:lnTo>
                  <a:pt x="0" y="0"/>
                </a:lnTo>
                <a:lnTo>
                  <a:pt x="0" y="10277475"/>
                </a:lnTo>
                <a:lnTo>
                  <a:pt x="7077075" y="10277475"/>
                </a:lnTo>
                <a:lnTo>
                  <a:pt x="7077075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sz="600" dirty="0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DF733B2B-2E45-279E-5B27-48DEBB0683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74550" y="3459089"/>
            <a:ext cx="652907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6000" b="1" dirty="0"/>
              <a:t>DELIVERABLES</a:t>
            </a:r>
            <a:r>
              <a:rPr lang="en-ID" sz="6000" dirty="0"/>
              <a:t>:</a:t>
            </a:r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1D9AAD8E-F818-168F-C7E1-A67B6DE8DFA1}"/>
              </a:ext>
            </a:extLst>
          </p:cNvPr>
          <p:cNvSpPr/>
          <p:nvPr/>
        </p:nvSpPr>
        <p:spPr>
          <a:xfrm>
            <a:off x="12274550" y="4616450"/>
            <a:ext cx="5562600" cy="15240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266" name="Picture 2" descr="Gaming gamers isometric flowchart composition with modern and vintage game device images with appropriate text captions">
            <a:extLst>
              <a:ext uri="{FF2B5EF4-FFF2-40B4-BE49-F238E27FC236}">
                <a16:creationId xmlns:a16="http://schemas.microsoft.com/office/drawing/2014/main" id="{11308C8E-F322-3E4F-2D52-8604B7B3F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690171" cy="10147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66813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6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3388256" y="0"/>
                </a:moveTo>
                <a:lnTo>
                  <a:pt x="0" y="0"/>
                </a:lnTo>
                <a:lnTo>
                  <a:pt x="1694128" y="1694128"/>
                </a:lnTo>
                <a:lnTo>
                  <a:pt x="338825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500"/>
            <a:ext cx="1786889" cy="3476625"/>
            <a:chOff x="0" y="3157500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5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586065" y="0"/>
                  </a:moveTo>
                  <a:lnTo>
                    <a:pt x="0" y="586065"/>
                  </a:lnTo>
                  <a:lnTo>
                    <a:pt x="0" y="2890554"/>
                  </a:lnTo>
                  <a:lnTo>
                    <a:pt x="48314" y="2938868"/>
                  </a:lnTo>
                  <a:lnTo>
                    <a:pt x="1786623" y="1200556"/>
                  </a:lnTo>
                  <a:lnTo>
                    <a:pt x="586065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500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48314" y="0"/>
                  </a:moveTo>
                  <a:lnTo>
                    <a:pt x="0" y="48313"/>
                  </a:lnTo>
                  <a:lnTo>
                    <a:pt x="0" y="1313909"/>
                  </a:lnTo>
                  <a:lnTo>
                    <a:pt x="681107" y="632802"/>
                  </a:lnTo>
                  <a:lnTo>
                    <a:pt x="4831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2067496" y="1715008"/>
            <a:ext cx="6448425" cy="6788340"/>
            <a:chOff x="2067496" y="1715008"/>
            <a:chExt cx="6448425" cy="6788340"/>
          </a:xfrm>
        </p:grpSpPr>
        <p:sp>
          <p:nvSpPr>
            <p:cNvPr id="7" name="object 7"/>
            <p:cNvSpPr/>
            <p:nvPr/>
          </p:nvSpPr>
          <p:spPr>
            <a:xfrm>
              <a:off x="2067496" y="1715008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0"/>
                  </a:moveTo>
                  <a:lnTo>
                    <a:pt x="0" y="3225457"/>
                  </a:lnTo>
                  <a:lnTo>
                    <a:pt x="3224212" y="6448425"/>
                  </a:lnTo>
                  <a:lnTo>
                    <a:pt x="6448425" y="3225457"/>
                  </a:lnTo>
                  <a:lnTo>
                    <a:pt x="32242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497" y="5512498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2798622" y="0"/>
                  </a:moveTo>
                  <a:lnTo>
                    <a:pt x="0" y="2796120"/>
                  </a:lnTo>
                  <a:lnTo>
                    <a:pt x="194729" y="2990850"/>
                  </a:lnTo>
                  <a:lnTo>
                    <a:pt x="2990850" y="192239"/>
                  </a:lnTo>
                  <a:lnTo>
                    <a:pt x="279862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9265984" y="968320"/>
            <a:ext cx="8494966" cy="7070397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2800" dirty="0">
                <a:solidFill>
                  <a:schemeClr val="bg1"/>
                </a:solidFill>
              </a:rPr>
              <a:t>Hasil </a:t>
            </a:r>
            <a:r>
              <a:rPr lang="en-ID" sz="2800" dirty="0" err="1">
                <a:solidFill>
                  <a:schemeClr val="bg1"/>
                </a:solidFill>
              </a:rPr>
              <a:t>penelitian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ini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akan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berupa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laporan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lengkap</a:t>
            </a:r>
            <a:r>
              <a:rPr lang="en-ID" sz="2800" dirty="0">
                <a:solidFill>
                  <a:schemeClr val="bg1"/>
                </a:solidFill>
              </a:rPr>
              <a:t> yang </a:t>
            </a:r>
            <a:r>
              <a:rPr lang="en-ID" sz="2800" dirty="0" err="1">
                <a:solidFill>
                  <a:schemeClr val="bg1"/>
                </a:solidFill>
              </a:rPr>
              <a:t>mencakup</a:t>
            </a:r>
            <a:r>
              <a:rPr lang="en-ID" sz="2800" dirty="0">
                <a:solidFill>
                  <a:schemeClr val="bg1"/>
                </a:solidFill>
              </a:rPr>
              <a:t>:</a:t>
            </a:r>
          </a:p>
          <a:p>
            <a:pPr lvl="1">
              <a:lnSpc>
                <a:spcPct val="150000"/>
              </a:lnSpc>
              <a:buFont typeface="+mj-lt"/>
              <a:buAutoNum type="arabicPeriod"/>
            </a:pPr>
            <a:r>
              <a:rPr lang="en-ID" sz="2800" b="1" dirty="0" err="1">
                <a:solidFill>
                  <a:schemeClr val="bg1"/>
                </a:solidFill>
              </a:rPr>
              <a:t>Temuan</a:t>
            </a:r>
            <a:r>
              <a:rPr lang="en-ID" sz="2800" b="1" dirty="0">
                <a:solidFill>
                  <a:schemeClr val="bg1"/>
                </a:solidFill>
              </a:rPr>
              <a:t> Utama</a:t>
            </a:r>
            <a:r>
              <a:rPr lang="en-ID" sz="2800" dirty="0">
                <a:solidFill>
                  <a:schemeClr val="bg1"/>
                </a:solidFill>
              </a:rPr>
              <a:t>: Kesimpulan </a:t>
            </a:r>
            <a:r>
              <a:rPr lang="en-ID" sz="2800" dirty="0" err="1">
                <a:solidFill>
                  <a:schemeClr val="bg1"/>
                </a:solidFill>
              </a:rPr>
              <a:t>dari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survei</a:t>
            </a:r>
            <a:r>
              <a:rPr lang="en-ID" sz="2800" dirty="0">
                <a:solidFill>
                  <a:schemeClr val="bg1"/>
                </a:solidFill>
              </a:rPr>
              <a:t> dan </a:t>
            </a:r>
            <a:r>
              <a:rPr lang="en-ID" sz="2800" dirty="0" err="1">
                <a:solidFill>
                  <a:schemeClr val="bg1"/>
                </a:solidFill>
              </a:rPr>
              <a:t>wawancara</a:t>
            </a:r>
            <a:r>
              <a:rPr lang="en-ID" sz="2800" dirty="0">
                <a:solidFill>
                  <a:schemeClr val="bg1"/>
                </a:solidFill>
              </a:rPr>
              <a:t>.</a:t>
            </a:r>
          </a:p>
          <a:p>
            <a:pPr lvl="1">
              <a:lnSpc>
                <a:spcPct val="150000"/>
              </a:lnSpc>
              <a:buFont typeface="+mj-lt"/>
              <a:buAutoNum type="arabicPeriod"/>
            </a:pPr>
            <a:r>
              <a:rPr lang="en-ID" sz="2800" b="1" dirty="0" err="1">
                <a:solidFill>
                  <a:schemeClr val="bg1"/>
                </a:solidFill>
              </a:rPr>
              <a:t>Perbandingan</a:t>
            </a:r>
            <a:r>
              <a:rPr lang="en-ID" sz="2800" b="1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dengan</a:t>
            </a:r>
            <a:r>
              <a:rPr lang="en-ID" sz="2800" b="1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Kompetitor</a:t>
            </a:r>
            <a:r>
              <a:rPr lang="en-ID" sz="2800" dirty="0">
                <a:solidFill>
                  <a:schemeClr val="bg1"/>
                </a:solidFill>
              </a:rPr>
              <a:t>: </a:t>
            </a:r>
            <a:r>
              <a:rPr lang="en-ID" sz="2800" dirty="0" err="1">
                <a:solidFill>
                  <a:schemeClr val="bg1"/>
                </a:solidFill>
              </a:rPr>
              <a:t>Analisis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bagaimana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b="1" dirty="0" err="1">
                <a:solidFill>
                  <a:schemeClr val="bg1"/>
                </a:solidFill>
              </a:rPr>
              <a:t>Gojek</a:t>
            </a:r>
            <a:r>
              <a:rPr lang="en-ID" sz="2800" dirty="0">
                <a:solidFill>
                  <a:schemeClr val="bg1"/>
                </a:solidFill>
              </a:rPr>
              <a:t> dan </a:t>
            </a:r>
            <a:r>
              <a:rPr lang="en-ID" sz="2800" b="1" dirty="0">
                <a:solidFill>
                  <a:schemeClr val="bg1"/>
                </a:solidFill>
              </a:rPr>
              <a:t>Grab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memanfaatkan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metode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nontunai</a:t>
            </a:r>
            <a:r>
              <a:rPr lang="en-ID" sz="2800" dirty="0">
                <a:solidFill>
                  <a:schemeClr val="bg1"/>
                </a:solidFill>
              </a:rPr>
              <a:t>.</a:t>
            </a:r>
          </a:p>
          <a:p>
            <a:pPr lvl="1">
              <a:lnSpc>
                <a:spcPct val="150000"/>
              </a:lnSpc>
              <a:buFont typeface="+mj-lt"/>
              <a:buAutoNum type="arabicPeriod"/>
            </a:pPr>
            <a:r>
              <a:rPr lang="en-ID" sz="2800" b="1" dirty="0" err="1">
                <a:solidFill>
                  <a:schemeClr val="bg1"/>
                </a:solidFill>
              </a:rPr>
              <a:t>Rekomendasi</a:t>
            </a:r>
            <a:r>
              <a:rPr lang="en-ID" sz="2800" b="1" dirty="0">
                <a:solidFill>
                  <a:schemeClr val="bg1"/>
                </a:solidFill>
              </a:rPr>
              <a:t> Strategi</a:t>
            </a:r>
            <a:r>
              <a:rPr lang="en-ID" sz="2800" dirty="0">
                <a:solidFill>
                  <a:schemeClr val="bg1"/>
                </a:solidFill>
              </a:rPr>
              <a:t>: Langkah-</a:t>
            </a:r>
            <a:r>
              <a:rPr lang="en-ID" sz="2800" dirty="0" err="1">
                <a:solidFill>
                  <a:schemeClr val="bg1"/>
                </a:solidFill>
              </a:rPr>
              <a:t>langkah</a:t>
            </a:r>
            <a:r>
              <a:rPr lang="en-ID" sz="2800" dirty="0">
                <a:solidFill>
                  <a:schemeClr val="bg1"/>
                </a:solidFill>
              </a:rPr>
              <a:t> yang </a:t>
            </a:r>
            <a:r>
              <a:rPr lang="en-ID" sz="2800" dirty="0" err="1">
                <a:solidFill>
                  <a:schemeClr val="bg1"/>
                </a:solidFill>
              </a:rPr>
              <a:t>dapat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diambil</a:t>
            </a:r>
            <a:r>
              <a:rPr lang="en-ID" sz="2800" dirty="0">
                <a:solidFill>
                  <a:schemeClr val="bg1"/>
                </a:solidFill>
              </a:rPr>
              <a:t> oleh Maxim </a:t>
            </a:r>
            <a:r>
              <a:rPr lang="en-ID" sz="2800" dirty="0" err="1">
                <a:solidFill>
                  <a:schemeClr val="bg1"/>
                </a:solidFill>
              </a:rPr>
              <a:t>untuk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menambahkan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metode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pembayaran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nontunai</a:t>
            </a:r>
            <a:r>
              <a:rPr lang="en-ID" sz="2800" dirty="0">
                <a:solidFill>
                  <a:schemeClr val="bg1"/>
                </a:solidFill>
              </a:rPr>
              <a:t> dan </a:t>
            </a:r>
            <a:r>
              <a:rPr lang="en-ID" sz="2800" dirty="0" err="1">
                <a:solidFill>
                  <a:schemeClr val="bg1"/>
                </a:solidFill>
              </a:rPr>
              <a:t>meningkatkan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pengalaman</a:t>
            </a:r>
            <a:r>
              <a:rPr lang="en-ID" sz="2800" dirty="0">
                <a:solidFill>
                  <a:schemeClr val="bg1"/>
                </a:solidFill>
              </a:rPr>
              <a:t> </a:t>
            </a:r>
            <a:r>
              <a:rPr lang="en-ID" sz="2800" dirty="0" err="1">
                <a:solidFill>
                  <a:schemeClr val="bg1"/>
                </a:solidFill>
              </a:rPr>
              <a:t>pengguna</a:t>
            </a:r>
            <a:r>
              <a:rPr lang="en-ID" sz="2800" dirty="0">
                <a:solidFill>
                  <a:schemeClr val="bg1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89C7C1-B4FB-3C8D-3156-C0E58255A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BE6F8E06-3FB0-8EBC-9796-F6937673D0FD}"/>
              </a:ext>
            </a:extLst>
          </p:cNvPr>
          <p:cNvGrpSpPr/>
          <p:nvPr/>
        </p:nvGrpSpPr>
        <p:grpSpPr>
          <a:xfrm>
            <a:off x="35033" y="12700"/>
            <a:ext cx="18278475" cy="10286997"/>
            <a:chOff x="5288" y="0"/>
            <a:chExt cx="18278475" cy="10286997"/>
          </a:xfrm>
        </p:grpSpPr>
        <p:pic>
          <p:nvPicPr>
            <p:cNvPr id="3" name="object 3">
              <a:extLst>
                <a:ext uri="{FF2B5EF4-FFF2-40B4-BE49-F238E27FC236}">
                  <a16:creationId xmlns:a16="http://schemas.microsoft.com/office/drawing/2014/main" id="{53A9DCB0-9D49-92F0-F2C8-70CC57F926AC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8" y="5792"/>
              <a:ext cx="18278475" cy="10281205"/>
            </a:xfrm>
            <a:prstGeom prst="rect">
              <a:avLst/>
            </a:prstGeom>
          </p:spPr>
        </p:pic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173838E7-A7F9-3881-A49B-117CF7C39B4E}"/>
                </a:ext>
              </a:extLst>
            </p:cNvPr>
            <p:cNvSpPr/>
            <p:nvPr/>
          </p:nvSpPr>
          <p:spPr>
            <a:xfrm>
              <a:off x="9849866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76" y="0"/>
                  </a:moveTo>
                  <a:lnTo>
                    <a:pt x="0" y="3222967"/>
                  </a:lnTo>
                  <a:lnTo>
                    <a:pt x="3224276" y="6448425"/>
                  </a:lnTo>
                  <a:lnTo>
                    <a:pt x="6448425" y="3222967"/>
                  </a:lnTo>
                  <a:lnTo>
                    <a:pt x="322427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7E7DC67E-7CF8-4D78-DF31-DC1A9079072C}"/>
                </a:ext>
              </a:extLst>
            </p:cNvPr>
            <p:cNvSpPr/>
            <p:nvPr/>
          </p:nvSpPr>
          <p:spPr>
            <a:xfrm>
              <a:off x="7159243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5995397" y="0"/>
                  </a:moveTo>
                  <a:lnTo>
                    <a:pt x="453028" y="0"/>
                  </a:lnTo>
                  <a:lnTo>
                    <a:pt x="0" y="453020"/>
                  </a:lnTo>
                  <a:lnTo>
                    <a:pt x="3224212" y="3677233"/>
                  </a:lnTo>
                  <a:lnTo>
                    <a:pt x="6448424" y="453019"/>
                  </a:lnTo>
                  <a:lnTo>
                    <a:pt x="599539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6">
            <a:extLst>
              <a:ext uri="{FF2B5EF4-FFF2-40B4-BE49-F238E27FC236}">
                <a16:creationId xmlns:a16="http://schemas.microsoft.com/office/drawing/2014/main" id="{31776E34-2E6F-EC47-8762-EB36BE6CA246}"/>
              </a:ext>
            </a:extLst>
          </p:cNvPr>
          <p:cNvSpPr/>
          <p:nvPr/>
        </p:nvSpPr>
        <p:spPr>
          <a:xfrm>
            <a:off x="11184610" y="0"/>
            <a:ext cx="7077075" cy="10277475"/>
          </a:xfrm>
          <a:custGeom>
            <a:avLst/>
            <a:gdLst/>
            <a:ahLst/>
            <a:cxnLst/>
            <a:rect l="l" t="t" r="r" b="b"/>
            <a:pathLst>
              <a:path w="7077075" h="10277475">
                <a:moveTo>
                  <a:pt x="7077075" y="0"/>
                </a:moveTo>
                <a:lnTo>
                  <a:pt x="0" y="0"/>
                </a:lnTo>
                <a:lnTo>
                  <a:pt x="0" y="10277475"/>
                </a:lnTo>
                <a:lnTo>
                  <a:pt x="7077075" y="10277475"/>
                </a:lnTo>
                <a:lnTo>
                  <a:pt x="7077075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sz="600" dirty="0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9B793584-5F7C-780B-9178-9AE4CC999E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74550" y="3459089"/>
            <a:ext cx="652907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6000" b="1" dirty="0"/>
              <a:t>NOTES</a:t>
            </a:r>
            <a:r>
              <a:rPr lang="en-ID" sz="6000" dirty="0"/>
              <a:t>:</a:t>
            </a:r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A2D0861E-4303-F7AF-197F-C2DC5A73AB64}"/>
              </a:ext>
            </a:extLst>
          </p:cNvPr>
          <p:cNvSpPr/>
          <p:nvPr/>
        </p:nvSpPr>
        <p:spPr>
          <a:xfrm flipV="1">
            <a:off x="12226341" y="4395243"/>
            <a:ext cx="2822143" cy="107871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09372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ntrol of public transportation in smart cities and mobile Generative Ai">
            <a:extLst>
              <a:ext uri="{FF2B5EF4-FFF2-40B4-BE49-F238E27FC236}">
                <a16:creationId xmlns:a16="http://schemas.microsoft.com/office/drawing/2014/main" id="{C1AD341D-EA45-4DF7-3B5B-9E105096A9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1" y="-5160"/>
            <a:ext cx="15469645" cy="10304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object 6">
            <a:extLst>
              <a:ext uri="{FF2B5EF4-FFF2-40B4-BE49-F238E27FC236}">
                <a16:creationId xmlns:a16="http://schemas.microsoft.com/office/drawing/2014/main" id="{B24C2AA4-D9BA-5751-A660-38249E88430B}"/>
              </a:ext>
            </a:extLst>
          </p:cNvPr>
          <p:cNvSpPr/>
          <p:nvPr/>
        </p:nvSpPr>
        <p:spPr>
          <a:xfrm>
            <a:off x="11184610" y="-107950"/>
            <a:ext cx="7077075" cy="10277475"/>
          </a:xfrm>
          <a:custGeom>
            <a:avLst/>
            <a:gdLst/>
            <a:ahLst/>
            <a:cxnLst/>
            <a:rect l="l" t="t" r="r" b="b"/>
            <a:pathLst>
              <a:path w="7077075" h="10277475">
                <a:moveTo>
                  <a:pt x="7077075" y="0"/>
                </a:moveTo>
                <a:lnTo>
                  <a:pt x="0" y="0"/>
                </a:lnTo>
                <a:lnTo>
                  <a:pt x="0" y="10277475"/>
                </a:lnTo>
                <a:lnTo>
                  <a:pt x="7077075" y="10277475"/>
                </a:lnTo>
                <a:lnTo>
                  <a:pt x="7077075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sz="600" dirty="0"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2685014" y="3388969"/>
            <a:ext cx="6529070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b="1" dirty="0" err="1"/>
              <a:t>Pendahuluan</a:t>
            </a:r>
            <a:r>
              <a:rPr lang="en-US" sz="4800" b="1" dirty="0"/>
              <a:t> :</a:t>
            </a:r>
            <a:endParaRPr lang="en-ID" sz="4800" b="1" dirty="0"/>
          </a:p>
        </p:txBody>
      </p:sp>
      <p:sp>
        <p:nvSpPr>
          <p:cNvPr id="12" name="object 12"/>
          <p:cNvSpPr/>
          <p:nvPr/>
        </p:nvSpPr>
        <p:spPr>
          <a:xfrm>
            <a:off x="12682323" y="4243247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857474" y="815687"/>
            <a:ext cx="2430780" cy="2623185"/>
          </a:xfrm>
          <a:custGeom>
            <a:avLst/>
            <a:gdLst/>
            <a:ahLst/>
            <a:cxnLst/>
            <a:rect l="l" t="t" r="r" b="b"/>
            <a:pathLst>
              <a:path w="2430780" h="2623185">
                <a:moveTo>
                  <a:pt x="2430499" y="0"/>
                </a:moveTo>
                <a:lnTo>
                  <a:pt x="0" y="2430433"/>
                </a:lnTo>
                <a:lnTo>
                  <a:pt x="194818" y="2622660"/>
                </a:lnTo>
                <a:lnTo>
                  <a:pt x="2430499" y="386907"/>
                </a:lnTo>
                <a:lnTo>
                  <a:pt x="2430499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25447" y="897780"/>
            <a:ext cx="12570850" cy="88152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r>
              <a:rPr lang="en-ID" sz="2600" b="1" dirty="0" err="1">
                <a:solidFill>
                  <a:schemeClr val="bg1"/>
                </a:solidFill>
              </a:rPr>
              <a:t>Tanggal</a:t>
            </a:r>
            <a:r>
              <a:rPr lang="en-ID" sz="2600" dirty="0">
                <a:solidFill>
                  <a:schemeClr val="bg1"/>
                </a:solidFill>
              </a:rPr>
              <a:t>: 27/09/2024</a:t>
            </a:r>
            <a:br>
              <a:rPr lang="en-ID" sz="2600" dirty="0">
                <a:solidFill>
                  <a:schemeClr val="bg1"/>
                </a:solidFill>
              </a:rPr>
            </a:br>
            <a:endParaRPr lang="en-ID" sz="2600" dirty="0">
              <a:solidFill>
                <a:schemeClr val="bg1"/>
              </a:solidFill>
            </a:endParaRPr>
          </a:p>
          <a:p>
            <a:r>
              <a:rPr lang="en-ID" sz="2600" b="1" dirty="0" err="1">
                <a:solidFill>
                  <a:schemeClr val="bg1"/>
                </a:solidFill>
              </a:rPr>
              <a:t>Peserta</a:t>
            </a:r>
            <a:r>
              <a:rPr lang="en-ID" sz="2600" dirty="0">
                <a:solidFill>
                  <a:schemeClr val="bg1"/>
                </a:solidFill>
              </a:rPr>
              <a:t>: Yohanes Serpiyanto Elo (Author), Budi Santoso (UXR), Indah </a:t>
            </a:r>
            <a:r>
              <a:rPr lang="en-ID" sz="2600" dirty="0" err="1">
                <a:solidFill>
                  <a:schemeClr val="bg1"/>
                </a:solidFill>
              </a:rPr>
              <a:t>Permatasari</a:t>
            </a:r>
            <a:r>
              <a:rPr lang="en-ID" sz="2600" dirty="0">
                <a:solidFill>
                  <a:schemeClr val="bg1"/>
                </a:solidFill>
              </a:rPr>
              <a:t> (Designer), Siti </a:t>
            </a:r>
            <a:r>
              <a:rPr lang="en-ID" sz="2600" dirty="0" err="1">
                <a:solidFill>
                  <a:schemeClr val="bg1"/>
                </a:solidFill>
              </a:rPr>
              <a:t>Rahmawati</a:t>
            </a:r>
            <a:r>
              <a:rPr lang="en-ID" sz="2600" dirty="0">
                <a:solidFill>
                  <a:schemeClr val="bg1"/>
                </a:solidFill>
              </a:rPr>
              <a:t> (PM), Fajar Rahman (Engineering)</a:t>
            </a:r>
            <a:br>
              <a:rPr lang="en-ID" sz="2600" dirty="0">
                <a:solidFill>
                  <a:schemeClr val="bg1"/>
                </a:solidFill>
              </a:rPr>
            </a:br>
            <a:endParaRPr lang="en-ID" sz="2600" dirty="0">
              <a:solidFill>
                <a:schemeClr val="bg1"/>
              </a:solidFill>
            </a:endParaRPr>
          </a:p>
          <a:p>
            <a:r>
              <a:rPr lang="en-ID" sz="2600" b="1" dirty="0" err="1">
                <a:solidFill>
                  <a:schemeClr val="bg1"/>
                </a:solidFill>
              </a:rPr>
              <a:t>Catatan</a:t>
            </a:r>
            <a:r>
              <a:rPr lang="en-ID" sz="2600" b="1" dirty="0">
                <a:solidFill>
                  <a:schemeClr val="bg1"/>
                </a:solidFill>
              </a:rPr>
              <a:t> </a:t>
            </a:r>
            <a:r>
              <a:rPr lang="en-ID" sz="2600" b="1" dirty="0" err="1">
                <a:solidFill>
                  <a:schemeClr val="bg1"/>
                </a:solidFill>
              </a:rPr>
              <a:t>Rapat</a:t>
            </a:r>
            <a:r>
              <a:rPr lang="en-ID" sz="2600" dirty="0">
                <a:solidFill>
                  <a:schemeClr val="bg1"/>
                </a:solidFill>
              </a:rPr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ID" sz="2600" b="1" dirty="0" err="1">
                <a:solidFill>
                  <a:schemeClr val="bg1"/>
                </a:solidFill>
              </a:rPr>
              <a:t>Diskusi</a:t>
            </a:r>
            <a:r>
              <a:rPr lang="en-ID" sz="2600" b="1" dirty="0">
                <a:solidFill>
                  <a:schemeClr val="bg1"/>
                </a:solidFill>
              </a:rPr>
              <a:t> </a:t>
            </a:r>
            <a:r>
              <a:rPr lang="en-ID" sz="2600" b="1" dirty="0" err="1">
                <a:solidFill>
                  <a:schemeClr val="bg1"/>
                </a:solidFill>
              </a:rPr>
              <a:t>Tujuan</a:t>
            </a:r>
            <a:r>
              <a:rPr lang="en-ID" sz="2600" b="1" dirty="0">
                <a:solidFill>
                  <a:schemeClr val="bg1"/>
                </a:solidFill>
              </a:rPr>
              <a:t> </a:t>
            </a:r>
            <a:r>
              <a:rPr lang="en-ID" sz="2600" b="1" dirty="0" err="1">
                <a:solidFill>
                  <a:schemeClr val="bg1"/>
                </a:solidFill>
              </a:rPr>
              <a:t>Penelitian</a:t>
            </a:r>
            <a:r>
              <a:rPr lang="en-ID" sz="2600" dirty="0">
                <a:solidFill>
                  <a:schemeClr val="bg1"/>
                </a:solidFill>
              </a:rPr>
              <a:t>: Tim </a:t>
            </a:r>
            <a:r>
              <a:rPr lang="en-ID" sz="2600" dirty="0" err="1">
                <a:solidFill>
                  <a:schemeClr val="bg1"/>
                </a:solidFill>
              </a:rPr>
              <a:t>sepakat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bahwa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penelitian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ini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akan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difokuskan</a:t>
            </a:r>
            <a:r>
              <a:rPr lang="en-ID" sz="2600" dirty="0">
                <a:solidFill>
                  <a:schemeClr val="bg1"/>
                </a:solidFill>
              </a:rPr>
              <a:t> pada </a:t>
            </a:r>
            <a:r>
              <a:rPr lang="en-ID" sz="2600" dirty="0" err="1">
                <a:solidFill>
                  <a:schemeClr val="bg1"/>
                </a:solidFill>
              </a:rPr>
              <a:t>preferensi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pengguna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terhadap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metode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pembayaran</a:t>
            </a:r>
            <a:r>
              <a:rPr lang="en-ID" sz="2600" dirty="0">
                <a:solidFill>
                  <a:schemeClr val="bg1"/>
                </a:solidFill>
              </a:rPr>
              <a:t> di Maxim. </a:t>
            </a:r>
            <a:r>
              <a:rPr lang="en-ID" sz="2600" dirty="0" err="1">
                <a:solidFill>
                  <a:schemeClr val="bg1"/>
                </a:solidFill>
              </a:rPr>
              <a:t>Fokus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utama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adalah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memahami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apakah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pengguna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lebih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memilih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pembayaran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nontunai</a:t>
            </a:r>
            <a:r>
              <a:rPr lang="en-ID" sz="2600" dirty="0">
                <a:solidFill>
                  <a:schemeClr val="bg1"/>
                </a:solidFill>
              </a:rPr>
              <a:t>, dan </a:t>
            </a:r>
            <a:r>
              <a:rPr lang="en-ID" sz="2600" dirty="0" err="1">
                <a:solidFill>
                  <a:schemeClr val="bg1"/>
                </a:solidFill>
              </a:rPr>
              <a:t>jika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ya</a:t>
            </a:r>
            <a:r>
              <a:rPr lang="en-ID" sz="2600" dirty="0">
                <a:solidFill>
                  <a:schemeClr val="bg1"/>
                </a:solidFill>
              </a:rPr>
              <a:t>, </a:t>
            </a:r>
            <a:r>
              <a:rPr lang="en-ID" sz="2600" dirty="0" err="1">
                <a:solidFill>
                  <a:schemeClr val="bg1"/>
                </a:solidFill>
              </a:rPr>
              <a:t>metode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nontunai</a:t>
            </a:r>
            <a:r>
              <a:rPr lang="en-ID" sz="2600" dirty="0">
                <a:solidFill>
                  <a:schemeClr val="bg1"/>
                </a:solidFill>
              </a:rPr>
              <a:t> mana yang paling </a:t>
            </a:r>
            <a:r>
              <a:rPr lang="en-ID" sz="2600" dirty="0" err="1">
                <a:solidFill>
                  <a:schemeClr val="bg1"/>
                </a:solidFill>
              </a:rPr>
              <a:t>diinginkan</a:t>
            </a:r>
            <a:r>
              <a:rPr lang="en-ID" sz="2600" dirty="0">
                <a:solidFill>
                  <a:schemeClr val="bg1"/>
                </a:solidFill>
              </a:rPr>
              <a:t> (</a:t>
            </a:r>
            <a:r>
              <a:rPr lang="en-ID" sz="2600" dirty="0" err="1">
                <a:solidFill>
                  <a:schemeClr val="bg1"/>
                </a:solidFill>
              </a:rPr>
              <a:t>GoPay</a:t>
            </a:r>
            <a:r>
              <a:rPr lang="en-ID" sz="2600" dirty="0">
                <a:solidFill>
                  <a:schemeClr val="bg1"/>
                </a:solidFill>
              </a:rPr>
              <a:t>, OVO, </a:t>
            </a:r>
            <a:r>
              <a:rPr lang="en-ID" sz="2600" dirty="0" err="1">
                <a:solidFill>
                  <a:schemeClr val="bg1"/>
                </a:solidFill>
              </a:rPr>
              <a:t>kartu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kredit</a:t>
            </a:r>
            <a:r>
              <a:rPr lang="en-ID" sz="2600" dirty="0">
                <a:solidFill>
                  <a:schemeClr val="bg1"/>
                </a:solidFill>
              </a:rPr>
              <a:t>, </a:t>
            </a:r>
            <a:r>
              <a:rPr lang="en-ID" sz="2600" dirty="0" err="1">
                <a:solidFill>
                  <a:schemeClr val="bg1"/>
                </a:solidFill>
              </a:rPr>
              <a:t>dll</a:t>
            </a:r>
            <a:r>
              <a:rPr lang="en-ID" sz="2600" dirty="0">
                <a:solidFill>
                  <a:schemeClr val="bg1"/>
                </a:solidFill>
              </a:rPr>
              <a:t>.).</a:t>
            </a:r>
          </a:p>
          <a:p>
            <a:pPr marL="514350" indent="-514350">
              <a:buFont typeface="+mj-lt"/>
              <a:buAutoNum type="arabicPeriod"/>
            </a:pPr>
            <a:r>
              <a:rPr lang="en-ID" sz="2600" b="1" dirty="0">
                <a:solidFill>
                  <a:schemeClr val="bg1"/>
                </a:solidFill>
              </a:rPr>
              <a:t>Tindakan</a:t>
            </a:r>
            <a:r>
              <a:rPr lang="en-ID" sz="2600" dirty="0">
                <a:solidFill>
                  <a:schemeClr val="bg1"/>
                </a:solidFill>
              </a:rPr>
              <a:t>: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ID" sz="2600" b="1" dirty="0">
                <a:solidFill>
                  <a:schemeClr val="bg1"/>
                </a:solidFill>
              </a:rPr>
              <a:t>UXR (Budi Santoso)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akan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menyiapkan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kuesioner</a:t>
            </a:r>
            <a:r>
              <a:rPr lang="en-ID" sz="2600" dirty="0">
                <a:solidFill>
                  <a:schemeClr val="bg1"/>
                </a:solidFill>
              </a:rPr>
              <a:t> dan </a:t>
            </a:r>
            <a:r>
              <a:rPr lang="en-ID" sz="2600" dirty="0" err="1">
                <a:solidFill>
                  <a:schemeClr val="bg1"/>
                </a:solidFill>
              </a:rPr>
              <a:t>metode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wawancara</a:t>
            </a:r>
            <a:r>
              <a:rPr lang="en-ID" sz="2600" dirty="0">
                <a:solidFill>
                  <a:schemeClr val="bg1"/>
                </a:solidFill>
              </a:rPr>
              <a:t>.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ID" sz="2600" b="1" dirty="0">
                <a:solidFill>
                  <a:schemeClr val="bg1"/>
                </a:solidFill>
              </a:rPr>
              <a:t>Designer (Indah </a:t>
            </a:r>
            <a:r>
              <a:rPr lang="en-ID" sz="2600" b="1" dirty="0" err="1">
                <a:solidFill>
                  <a:schemeClr val="bg1"/>
                </a:solidFill>
              </a:rPr>
              <a:t>Permatasari</a:t>
            </a:r>
            <a:r>
              <a:rPr lang="en-ID" sz="2600" b="1" dirty="0">
                <a:solidFill>
                  <a:schemeClr val="bg1"/>
                </a:solidFill>
              </a:rPr>
              <a:t>)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akan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mempersiapkan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mockup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desain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baru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untuk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integrasi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pembayaran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nontunai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dalam</a:t>
            </a:r>
            <a:r>
              <a:rPr lang="en-ID" sz="2600" dirty="0">
                <a:solidFill>
                  <a:schemeClr val="bg1"/>
                </a:solidFill>
              </a:rPr>
              <a:t> UI </a:t>
            </a:r>
            <a:r>
              <a:rPr lang="en-ID" sz="2600" dirty="0" err="1">
                <a:solidFill>
                  <a:schemeClr val="bg1"/>
                </a:solidFill>
              </a:rPr>
              <a:t>aplikasi</a:t>
            </a:r>
            <a:r>
              <a:rPr lang="en-ID" sz="2600" dirty="0">
                <a:solidFill>
                  <a:schemeClr val="bg1"/>
                </a:solidFill>
              </a:rPr>
              <a:t> Maxim.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ID" sz="2600" b="1" dirty="0">
                <a:solidFill>
                  <a:schemeClr val="bg1"/>
                </a:solidFill>
              </a:rPr>
              <a:t>PM (Siti </a:t>
            </a:r>
            <a:r>
              <a:rPr lang="en-ID" sz="2600" b="1" dirty="0" err="1">
                <a:solidFill>
                  <a:schemeClr val="bg1"/>
                </a:solidFill>
              </a:rPr>
              <a:t>Rahmawati</a:t>
            </a:r>
            <a:r>
              <a:rPr lang="en-ID" sz="2600" b="1" dirty="0">
                <a:solidFill>
                  <a:schemeClr val="bg1"/>
                </a:solidFill>
              </a:rPr>
              <a:t>)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akan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memfinalisasi</a:t>
            </a:r>
            <a:r>
              <a:rPr lang="en-ID" sz="2600" dirty="0">
                <a:solidFill>
                  <a:schemeClr val="bg1"/>
                </a:solidFill>
              </a:rPr>
              <a:t> target </a:t>
            </a:r>
            <a:r>
              <a:rPr lang="en-ID" sz="2600" dirty="0" err="1">
                <a:solidFill>
                  <a:schemeClr val="bg1"/>
                </a:solidFill>
              </a:rPr>
              <a:t>peserta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untuk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penelitian</a:t>
            </a:r>
            <a:r>
              <a:rPr lang="en-ID" sz="2600" dirty="0">
                <a:solidFill>
                  <a:schemeClr val="bg1"/>
                </a:solidFill>
              </a:rPr>
              <a:t> (20 </a:t>
            </a:r>
            <a:r>
              <a:rPr lang="en-ID" sz="2600" dirty="0" err="1">
                <a:solidFill>
                  <a:schemeClr val="bg1"/>
                </a:solidFill>
              </a:rPr>
              <a:t>peserta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dari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berbagai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kota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besar</a:t>
            </a:r>
            <a:r>
              <a:rPr lang="en-ID" sz="2600" dirty="0">
                <a:solidFill>
                  <a:schemeClr val="bg1"/>
                </a:solidFill>
              </a:rPr>
              <a:t> di Indonesia).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ID" sz="2600" b="1" dirty="0">
                <a:solidFill>
                  <a:schemeClr val="bg1"/>
                </a:solidFill>
              </a:rPr>
              <a:t>Engineering (Fajar Rahman)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akan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melakukan</a:t>
            </a:r>
            <a:r>
              <a:rPr lang="en-ID" sz="2600" dirty="0">
                <a:solidFill>
                  <a:schemeClr val="bg1"/>
                </a:solidFill>
              </a:rPr>
              <a:t> uji </a:t>
            </a:r>
            <a:r>
              <a:rPr lang="en-ID" sz="2600" dirty="0" err="1">
                <a:solidFill>
                  <a:schemeClr val="bg1"/>
                </a:solidFill>
              </a:rPr>
              <a:t>teknis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awal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untuk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memastikan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bahwa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sistem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aplikasi</a:t>
            </a:r>
            <a:r>
              <a:rPr lang="en-ID" sz="2600" dirty="0">
                <a:solidFill>
                  <a:schemeClr val="bg1"/>
                </a:solidFill>
              </a:rPr>
              <a:t> Maxim </a:t>
            </a:r>
            <a:r>
              <a:rPr lang="en-ID" sz="2600" dirty="0" err="1">
                <a:solidFill>
                  <a:schemeClr val="bg1"/>
                </a:solidFill>
              </a:rPr>
              <a:t>dapat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mendukung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integrasi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pembayaran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nontunai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tanpa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kendala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teknis</a:t>
            </a:r>
            <a:r>
              <a:rPr lang="en-ID" sz="2600" dirty="0">
                <a:solidFill>
                  <a:schemeClr val="bg1"/>
                </a:solidFill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ID" sz="2600" b="1" dirty="0" err="1">
                <a:solidFill>
                  <a:schemeClr val="bg1"/>
                </a:solidFill>
              </a:rPr>
              <a:t>Pertemuan</a:t>
            </a:r>
            <a:r>
              <a:rPr lang="en-ID" sz="2600" b="1" dirty="0">
                <a:solidFill>
                  <a:schemeClr val="bg1"/>
                </a:solidFill>
              </a:rPr>
              <a:t> </a:t>
            </a:r>
            <a:r>
              <a:rPr lang="en-ID" sz="2600" b="1" dirty="0" err="1">
                <a:solidFill>
                  <a:schemeClr val="bg1"/>
                </a:solidFill>
              </a:rPr>
              <a:t>Selanjutnya</a:t>
            </a:r>
            <a:r>
              <a:rPr lang="en-ID" sz="2600" dirty="0">
                <a:solidFill>
                  <a:schemeClr val="bg1"/>
                </a:solidFill>
              </a:rPr>
              <a:t>:</a:t>
            </a:r>
            <a:br>
              <a:rPr lang="en-ID" sz="2600" dirty="0">
                <a:solidFill>
                  <a:schemeClr val="bg1"/>
                </a:solidFill>
              </a:rPr>
            </a:br>
            <a:r>
              <a:rPr lang="en-ID" sz="2600" dirty="0" err="1">
                <a:solidFill>
                  <a:schemeClr val="bg1"/>
                </a:solidFill>
              </a:rPr>
              <a:t>Dijadwalkan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untuk</a:t>
            </a:r>
            <a:r>
              <a:rPr lang="en-ID" sz="2600" dirty="0">
                <a:solidFill>
                  <a:schemeClr val="bg1"/>
                </a:solidFill>
              </a:rPr>
              <a:t> 10/10/2024, </a:t>
            </a:r>
            <a:r>
              <a:rPr lang="en-ID" sz="2600" dirty="0" err="1">
                <a:solidFill>
                  <a:schemeClr val="bg1"/>
                </a:solidFill>
              </a:rPr>
              <a:t>tujuan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utamanya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adalah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meninjau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kemajuan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persiapan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survei</a:t>
            </a:r>
            <a:r>
              <a:rPr lang="en-ID" sz="2600" dirty="0">
                <a:solidFill>
                  <a:schemeClr val="bg1"/>
                </a:solidFill>
              </a:rPr>
              <a:t> dan </a:t>
            </a:r>
            <a:r>
              <a:rPr lang="en-ID" sz="2600" dirty="0" err="1">
                <a:solidFill>
                  <a:schemeClr val="bg1"/>
                </a:solidFill>
              </a:rPr>
              <a:t>desain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awal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antarmuka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untuk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integrasi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pembayaran</a:t>
            </a:r>
            <a:r>
              <a:rPr lang="en-ID" sz="2600" dirty="0">
                <a:solidFill>
                  <a:schemeClr val="bg1"/>
                </a:solidFill>
              </a:rPr>
              <a:t> </a:t>
            </a:r>
            <a:r>
              <a:rPr lang="en-ID" sz="2600" dirty="0" err="1">
                <a:solidFill>
                  <a:schemeClr val="bg1"/>
                </a:solidFill>
              </a:rPr>
              <a:t>nontunai</a:t>
            </a:r>
            <a:r>
              <a:rPr lang="en-ID" sz="2600" dirty="0">
                <a:solidFill>
                  <a:schemeClr val="bg1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5003" y="1084999"/>
            <a:ext cx="9143365" cy="7596505"/>
            <a:chOff x="9145003" y="1084999"/>
            <a:chExt cx="9143365" cy="7596505"/>
          </a:xfrm>
        </p:grpSpPr>
        <p:sp>
          <p:nvSpPr>
            <p:cNvPr id="3" name="object 3"/>
            <p:cNvSpPr/>
            <p:nvPr/>
          </p:nvSpPr>
          <p:spPr>
            <a:xfrm>
              <a:off x="11162754" y="2232507"/>
              <a:ext cx="7125334" cy="6448425"/>
            </a:xfrm>
            <a:custGeom>
              <a:avLst/>
              <a:gdLst/>
              <a:ahLst/>
              <a:cxnLst/>
              <a:rect l="l" t="t" r="r" b="b"/>
              <a:pathLst>
                <a:path w="7125334" h="6448425">
                  <a:moveTo>
                    <a:pt x="2941358" y="3780802"/>
                  </a:moveTo>
                  <a:lnTo>
                    <a:pt x="1740814" y="2580246"/>
                  </a:lnTo>
                  <a:lnTo>
                    <a:pt x="0" y="4318559"/>
                  </a:lnTo>
                  <a:lnTo>
                    <a:pt x="1203058" y="5519115"/>
                  </a:lnTo>
                  <a:lnTo>
                    <a:pt x="2941358" y="3780802"/>
                  </a:lnTo>
                  <a:close/>
                </a:path>
                <a:path w="7125334" h="6448425">
                  <a:moveTo>
                    <a:pt x="7125284" y="1241806"/>
                  </a:moveTo>
                  <a:lnTo>
                    <a:pt x="5883935" y="0"/>
                  </a:lnTo>
                  <a:lnTo>
                    <a:pt x="2659799" y="3225457"/>
                  </a:lnTo>
                  <a:lnTo>
                    <a:pt x="5883948" y="6448412"/>
                  </a:lnTo>
                  <a:lnTo>
                    <a:pt x="7125284" y="5207584"/>
                  </a:lnTo>
                  <a:lnTo>
                    <a:pt x="7125284" y="1241806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902508" y="3247504"/>
              <a:ext cx="3096260" cy="3399154"/>
            </a:xfrm>
            <a:custGeom>
              <a:avLst/>
              <a:gdLst/>
              <a:ahLst/>
              <a:cxnLst/>
              <a:rect l="l" t="t" r="r" b="b"/>
              <a:pathLst>
                <a:path w="3096259" h="3399154">
                  <a:moveTo>
                    <a:pt x="2990786" y="192227"/>
                  </a:moveTo>
                  <a:lnTo>
                    <a:pt x="2798635" y="0"/>
                  </a:lnTo>
                  <a:lnTo>
                    <a:pt x="0" y="2796121"/>
                  </a:lnTo>
                  <a:lnTo>
                    <a:pt x="194716" y="2990850"/>
                  </a:lnTo>
                  <a:lnTo>
                    <a:pt x="2990786" y="192227"/>
                  </a:lnTo>
                  <a:close/>
                </a:path>
                <a:path w="3096259" h="3399154">
                  <a:moveTo>
                    <a:pt x="3096069" y="1660283"/>
                  </a:moveTo>
                  <a:lnTo>
                    <a:pt x="2463304" y="1027493"/>
                  </a:lnTo>
                  <a:lnTo>
                    <a:pt x="724992" y="2765806"/>
                  </a:lnTo>
                  <a:lnTo>
                    <a:pt x="1357782" y="3398596"/>
                  </a:lnTo>
                  <a:lnTo>
                    <a:pt x="3096069" y="1660283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145003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4567" y="0"/>
                  </a:moveTo>
                  <a:lnTo>
                    <a:pt x="0" y="884580"/>
                  </a:lnTo>
                  <a:lnTo>
                    <a:pt x="884567" y="1771650"/>
                  </a:lnTo>
                  <a:lnTo>
                    <a:pt x="1771650" y="884580"/>
                  </a:lnTo>
                  <a:lnTo>
                    <a:pt x="884567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627502" y="1562493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698538" y="0"/>
                  </a:moveTo>
                  <a:lnTo>
                    <a:pt x="120611" y="0"/>
                  </a:lnTo>
                  <a:lnTo>
                    <a:pt x="74205" y="9305"/>
                  </a:lnTo>
                  <a:lnTo>
                    <a:pt x="35807" y="34864"/>
                  </a:lnTo>
                  <a:lnTo>
                    <a:pt x="9658" y="73144"/>
                  </a:lnTo>
                  <a:lnTo>
                    <a:pt x="0" y="120611"/>
                  </a:lnTo>
                  <a:lnTo>
                    <a:pt x="0" y="700989"/>
                  </a:lnTo>
                  <a:lnTo>
                    <a:pt x="9305" y="747354"/>
                  </a:lnTo>
                  <a:lnTo>
                    <a:pt x="34864" y="785472"/>
                  </a:lnTo>
                  <a:lnTo>
                    <a:pt x="73144" y="810870"/>
                  </a:lnTo>
                  <a:lnTo>
                    <a:pt x="120611" y="819073"/>
                  </a:lnTo>
                  <a:lnTo>
                    <a:pt x="698538" y="819073"/>
                  </a:lnTo>
                  <a:lnTo>
                    <a:pt x="744944" y="809809"/>
                  </a:lnTo>
                  <a:lnTo>
                    <a:pt x="783342" y="784529"/>
                  </a:lnTo>
                  <a:lnTo>
                    <a:pt x="792536" y="771334"/>
                  </a:lnTo>
                  <a:lnTo>
                    <a:pt x="120611" y="771334"/>
                  </a:lnTo>
                  <a:lnTo>
                    <a:pt x="92262" y="765602"/>
                  </a:lnTo>
                  <a:lnTo>
                    <a:pt x="69097" y="749977"/>
                  </a:lnTo>
                  <a:lnTo>
                    <a:pt x="53471" y="726816"/>
                  </a:lnTo>
                  <a:lnTo>
                    <a:pt x="47739" y="698474"/>
                  </a:lnTo>
                  <a:lnTo>
                    <a:pt x="47739" y="120611"/>
                  </a:lnTo>
                  <a:lnTo>
                    <a:pt x="53471" y="92262"/>
                  </a:lnTo>
                  <a:lnTo>
                    <a:pt x="69097" y="69097"/>
                  </a:lnTo>
                  <a:lnTo>
                    <a:pt x="92262" y="53471"/>
                  </a:lnTo>
                  <a:lnTo>
                    <a:pt x="120611" y="47739"/>
                  </a:lnTo>
                  <a:lnTo>
                    <a:pt x="794297" y="47739"/>
                  </a:lnTo>
                  <a:lnTo>
                    <a:pt x="783971" y="35179"/>
                  </a:lnTo>
                  <a:lnTo>
                    <a:pt x="765673" y="20145"/>
                  </a:lnTo>
                  <a:lnTo>
                    <a:pt x="745021" y="9112"/>
                  </a:lnTo>
                  <a:lnTo>
                    <a:pt x="722486" y="2317"/>
                  </a:lnTo>
                  <a:lnTo>
                    <a:pt x="698538" y="0"/>
                  </a:lnTo>
                  <a:close/>
                </a:path>
                <a:path w="819150" h="819150">
                  <a:moveTo>
                    <a:pt x="620799" y="97482"/>
                  </a:moveTo>
                  <a:lnTo>
                    <a:pt x="595515" y="97993"/>
                  </a:lnTo>
                  <a:lnTo>
                    <a:pt x="584248" y="98032"/>
                  </a:lnTo>
                  <a:lnTo>
                    <a:pt x="573216" y="98307"/>
                  </a:lnTo>
                  <a:lnTo>
                    <a:pt x="522604" y="106079"/>
                  </a:lnTo>
                  <a:lnTo>
                    <a:pt x="472586" y="126652"/>
                  </a:lnTo>
                  <a:lnTo>
                    <a:pt x="431124" y="164846"/>
                  </a:lnTo>
                  <a:lnTo>
                    <a:pt x="412362" y="215960"/>
                  </a:lnTo>
                  <a:lnTo>
                    <a:pt x="409575" y="238696"/>
                  </a:lnTo>
                  <a:lnTo>
                    <a:pt x="409575" y="339191"/>
                  </a:lnTo>
                  <a:lnTo>
                    <a:pt x="361835" y="339191"/>
                  </a:lnTo>
                  <a:lnTo>
                    <a:pt x="352609" y="340957"/>
                  </a:lnTo>
                  <a:lnTo>
                    <a:pt x="344558" y="345784"/>
                  </a:lnTo>
                  <a:lnTo>
                    <a:pt x="338863" y="352966"/>
                  </a:lnTo>
                  <a:lnTo>
                    <a:pt x="336702" y="361797"/>
                  </a:lnTo>
                  <a:lnTo>
                    <a:pt x="336702" y="457276"/>
                  </a:lnTo>
                  <a:lnTo>
                    <a:pt x="338509" y="466500"/>
                  </a:lnTo>
                  <a:lnTo>
                    <a:pt x="343615" y="474546"/>
                  </a:lnTo>
                  <a:lnTo>
                    <a:pt x="351548" y="480238"/>
                  </a:lnTo>
                  <a:lnTo>
                    <a:pt x="361835" y="482396"/>
                  </a:lnTo>
                  <a:lnTo>
                    <a:pt x="409575" y="482396"/>
                  </a:lnTo>
                  <a:lnTo>
                    <a:pt x="409575" y="771334"/>
                  </a:lnTo>
                  <a:lnTo>
                    <a:pt x="457314" y="771334"/>
                  </a:lnTo>
                  <a:lnTo>
                    <a:pt x="457314" y="457276"/>
                  </a:lnTo>
                  <a:lnTo>
                    <a:pt x="455548" y="448091"/>
                  </a:lnTo>
                  <a:lnTo>
                    <a:pt x="450721" y="440318"/>
                  </a:lnTo>
                  <a:lnTo>
                    <a:pt x="443539" y="435369"/>
                  </a:lnTo>
                  <a:lnTo>
                    <a:pt x="434708" y="434657"/>
                  </a:lnTo>
                  <a:lnTo>
                    <a:pt x="384454" y="434657"/>
                  </a:lnTo>
                  <a:lnTo>
                    <a:pt x="384454" y="386930"/>
                  </a:lnTo>
                  <a:lnTo>
                    <a:pt x="434708" y="386930"/>
                  </a:lnTo>
                  <a:lnTo>
                    <a:pt x="443892" y="385123"/>
                  </a:lnTo>
                  <a:lnTo>
                    <a:pt x="451664" y="380017"/>
                  </a:lnTo>
                  <a:lnTo>
                    <a:pt x="456609" y="372084"/>
                  </a:lnTo>
                  <a:lnTo>
                    <a:pt x="457314" y="361797"/>
                  </a:lnTo>
                  <a:lnTo>
                    <a:pt x="457417" y="248742"/>
                  </a:lnTo>
                  <a:lnTo>
                    <a:pt x="457707" y="234569"/>
                  </a:lnTo>
                  <a:lnTo>
                    <a:pt x="467917" y="196176"/>
                  </a:lnTo>
                  <a:lnTo>
                    <a:pt x="498107" y="168026"/>
                  </a:lnTo>
                  <a:lnTo>
                    <a:pt x="535089" y="152952"/>
                  </a:lnTo>
                  <a:lnTo>
                    <a:pt x="588216" y="144710"/>
                  </a:lnTo>
                  <a:lnTo>
                    <a:pt x="598030" y="143217"/>
                  </a:lnTo>
                  <a:lnTo>
                    <a:pt x="715357" y="143217"/>
                  </a:lnTo>
                  <a:lnTo>
                    <a:pt x="716127" y="138188"/>
                  </a:lnTo>
                  <a:lnTo>
                    <a:pt x="716206" y="129279"/>
                  </a:lnTo>
                  <a:lnTo>
                    <a:pt x="712985" y="121546"/>
                  </a:lnTo>
                  <a:lnTo>
                    <a:pt x="706938" y="115226"/>
                  </a:lnTo>
                  <a:lnTo>
                    <a:pt x="698538" y="110553"/>
                  </a:lnTo>
                  <a:lnTo>
                    <a:pt x="673254" y="103999"/>
                  </a:lnTo>
                  <a:lnTo>
                    <a:pt x="647026" y="99563"/>
                  </a:lnTo>
                  <a:lnTo>
                    <a:pt x="620799" y="97482"/>
                  </a:lnTo>
                  <a:close/>
                </a:path>
                <a:path w="819150" h="819150">
                  <a:moveTo>
                    <a:pt x="620649" y="206032"/>
                  </a:moveTo>
                  <a:lnTo>
                    <a:pt x="605574" y="206032"/>
                  </a:lnTo>
                  <a:lnTo>
                    <a:pt x="598030" y="208546"/>
                  </a:lnTo>
                  <a:lnTo>
                    <a:pt x="567991" y="217846"/>
                  </a:lnTo>
                  <a:lnTo>
                    <a:pt x="546201" y="233980"/>
                  </a:lnTo>
                  <a:lnTo>
                    <a:pt x="533365" y="256240"/>
                  </a:lnTo>
                  <a:lnTo>
                    <a:pt x="530186" y="283921"/>
                  </a:lnTo>
                  <a:lnTo>
                    <a:pt x="530186" y="361797"/>
                  </a:lnTo>
                  <a:lnTo>
                    <a:pt x="531952" y="371023"/>
                  </a:lnTo>
                  <a:lnTo>
                    <a:pt x="536779" y="379074"/>
                  </a:lnTo>
                  <a:lnTo>
                    <a:pt x="543961" y="384770"/>
                  </a:lnTo>
                  <a:lnTo>
                    <a:pt x="552792" y="386930"/>
                  </a:lnTo>
                  <a:lnTo>
                    <a:pt x="643255" y="386930"/>
                  </a:lnTo>
                  <a:lnTo>
                    <a:pt x="630694" y="434657"/>
                  </a:lnTo>
                  <a:lnTo>
                    <a:pt x="552792" y="434657"/>
                  </a:lnTo>
                  <a:lnTo>
                    <a:pt x="543608" y="436425"/>
                  </a:lnTo>
                  <a:lnTo>
                    <a:pt x="535836" y="441256"/>
                  </a:lnTo>
                  <a:lnTo>
                    <a:pt x="530891" y="448443"/>
                  </a:lnTo>
                  <a:lnTo>
                    <a:pt x="530186" y="457276"/>
                  </a:lnTo>
                  <a:lnTo>
                    <a:pt x="530186" y="771334"/>
                  </a:lnTo>
                  <a:lnTo>
                    <a:pt x="577926" y="771334"/>
                  </a:lnTo>
                  <a:lnTo>
                    <a:pt x="577926" y="482396"/>
                  </a:lnTo>
                  <a:lnTo>
                    <a:pt x="650798" y="482396"/>
                  </a:lnTo>
                  <a:lnTo>
                    <a:pt x="696023" y="369341"/>
                  </a:lnTo>
                  <a:lnTo>
                    <a:pt x="698538" y="361797"/>
                  </a:lnTo>
                  <a:lnTo>
                    <a:pt x="693508" y="346722"/>
                  </a:lnTo>
                  <a:lnTo>
                    <a:pt x="688479" y="341706"/>
                  </a:lnTo>
                  <a:lnTo>
                    <a:pt x="684714" y="339191"/>
                  </a:lnTo>
                  <a:lnTo>
                    <a:pt x="577926" y="339191"/>
                  </a:lnTo>
                  <a:lnTo>
                    <a:pt x="577926" y="283921"/>
                  </a:lnTo>
                  <a:lnTo>
                    <a:pt x="578750" y="276065"/>
                  </a:lnTo>
                  <a:lnTo>
                    <a:pt x="582637" y="268211"/>
                  </a:lnTo>
                  <a:lnTo>
                    <a:pt x="591706" y="261300"/>
                  </a:lnTo>
                  <a:lnTo>
                    <a:pt x="608076" y="256273"/>
                  </a:lnTo>
                  <a:lnTo>
                    <a:pt x="618134" y="256273"/>
                  </a:lnTo>
                  <a:lnTo>
                    <a:pt x="623163" y="253771"/>
                  </a:lnTo>
                  <a:lnTo>
                    <a:pt x="696023" y="253771"/>
                  </a:lnTo>
                  <a:lnTo>
                    <a:pt x="701052" y="248742"/>
                  </a:lnTo>
                  <a:lnTo>
                    <a:pt x="701052" y="243713"/>
                  </a:lnTo>
                  <a:lnTo>
                    <a:pt x="705562" y="211048"/>
                  </a:lnTo>
                  <a:lnTo>
                    <a:pt x="658342" y="211048"/>
                  </a:lnTo>
                  <a:lnTo>
                    <a:pt x="650329" y="209562"/>
                  </a:lnTo>
                  <a:lnTo>
                    <a:pt x="641377" y="208545"/>
                  </a:lnTo>
                  <a:lnTo>
                    <a:pt x="631483" y="207524"/>
                  </a:lnTo>
                  <a:lnTo>
                    <a:pt x="620649" y="206032"/>
                  </a:lnTo>
                  <a:close/>
                </a:path>
                <a:path w="819150" h="819150">
                  <a:moveTo>
                    <a:pt x="794297" y="47739"/>
                  </a:moveTo>
                  <a:lnTo>
                    <a:pt x="698538" y="47739"/>
                  </a:lnTo>
                  <a:lnTo>
                    <a:pt x="726881" y="53471"/>
                  </a:lnTo>
                  <a:lnTo>
                    <a:pt x="750047" y="69097"/>
                  </a:lnTo>
                  <a:lnTo>
                    <a:pt x="765676" y="92262"/>
                  </a:lnTo>
                  <a:lnTo>
                    <a:pt x="771410" y="120611"/>
                  </a:lnTo>
                  <a:lnTo>
                    <a:pt x="771410" y="700989"/>
                  </a:lnTo>
                  <a:lnTo>
                    <a:pt x="765676" y="729291"/>
                  </a:lnTo>
                  <a:lnTo>
                    <a:pt x="750047" y="752178"/>
                  </a:lnTo>
                  <a:lnTo>
                    <a:pt x="726881" y="767056"/>
                  </a:lnTo>
                  <a:lnTo>
                    <a:pt x="698538" y="771334"/>
                  </a:lnTo>
                  <a:lnTo>
                    <a:pt x="792536" y="771334"/>
                  </a:lnTo>
                  <a:lnTo>
                    <a:pt x="809491" y="747000"/>
                  </a:lnTo>
                  <a:lnTo>
                    <a:pt x="819150" y="700989"/>
                  </a:lnTo>
                  <a:lnTo>
                    <a:pt x="819150" y="120611"/>
                  </a:lnTo>
                  <a:lnTo>
                    <a:pt x="816834" y="96661"/>
                  </a:lnTo>
                  <a:lnTo>
                    <a:pt x="810042" y="74123"/>
                  </a:lnTo>
                  <a:lnTo>
                    <a:pt x="799010" y="53471"/>
                  </a:lnTo>
                  <a:lnTo>
                    <a:pt x="794297" y="47739"/>
                  </a:lnTo>
                  <a:close/>
                </a:path>
                <a:path w="819150" h="819150">
                  <a:moveTo>
                    <a:pt x="680948" y="336677"/>
                  </a:moveTo>
                  <a:lnTo>
                    <a:pt x="673404" y="339191"/>
                  </a:lnTo>
                  <a:lnTo>
                    <a:pt x="684714" y="339191"/>
                  </a:lnTo>
                  <a:lnTo>
                    <a:pt x="680948" y="336677"/>
                  </a:lnTo>
                  <a:close/>
                </a:path>
                <a:path w="819150" h="819150">
                  <a:moveTo>
                    <a:pt x="696023" y="253771"/>
                  </a:moveTo>
                  <a:lnTo>
                    <a:pt x="623163" y="253771"/>
                  </a:lnTo>
                  <a:lnTo>
                    <a:pt x="634391" y="254240"/>
                  </a:lnTo>
                  <a:lnTo>
                    <a:pt x="645147" y="255651"/>
                  </a:lnTo>
                  <a:lnTo>
                    <a:pt x="654960" y="258004"/>
                  </a:lnTo>
                  <a:lnTo>
                    <a:pt x="663359" y="261302"/>
                  </a:lnTo>
                  <a:lnTo>
                    <a:pt x="668388" y="261302"/>
                  </a:lnTo>
                  <a:lnTo>
                    <a:pt x="673417" y="263817"/>
                  </a:lnTo>
                  <a:lnTo>
                    <a:pt x="685977" y="263817"/>
                  </a:lnTo>
                  <a:lnTo>
                    <a:pt x="696023" y="253771"/>
                  </a:lnTo>
                  <a:close/>
                </a:path>
                <a:path w="819150" h="819150">
                  <a:moveTo>
                    <a:pt x="715357" y="143217"/>
                  </a:moveTo>
                  <a:lnTo>
                    <a:pt x="598030" y="143217"/>
                  </a:lnTo>
                  <a:lnTo>
                    <a:pt x="614992" y="143728"/>
                  </a:lnTo>
                  <a:lnTo>
                    <a:pt x="631952" y="145416"/>
                  </a:lnTo>
                  <a:lnTo>
                    <a:pt x="648911" y="148516"/>
                  </a:lnTo>
                  <a:lnTo>
                    <a:pt x="665873" y="153263"/>
                  </a:lnTo>
                  <a:lnTo>
                    <a:pt x="662103" y="184042"/>
                  </a:lnTo>
                  <a:lnTo>
                    <a:pt x="660221" y="198487"/>
                  </a:lnTo>
                  <a:lnTo>
                    <a:pt x="658342" y="211048"/>
                  </a:lnTo>
                  <a:lnTo>
                    <a:pt x="705562" y="211048"/>
                  </a:lnTo>
                  <a:lnTo>
                    <a:pt x="706938" y="201080"/>
                  </a:lnTo>
                  <a:lnTo>
                    <a:pt x="710471" y="175877"/>
                  </a:lnTo>
                  <a:lnTo>
                    <a:pt x="713063" y="158211"/>
                  </a:lnTo>
                  <a:lnTo>
                    <a:pt x="715357" y="14321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3107544" y="1084998"/>
              <a:ext cx="3754120" cy="1771650"/>
            </a:xfrm>
            <a:custGeom>
              <a:avLst/>
              <a:gdLst/>
              <a:ahLst/>
              <a:cxnLst/>
              <a:rect l="l" t="t" r="r" b="b"/>
              <a:pathLst>
                <a:path w="3754119" h="1771650">
                  <a:moveTo>
                    <a:pt x="1771650" y="884580"/>
                  </a:moveTo>
                  <a:lnTo>
                    <a:pt x="884555" y="0"/>
                  </a:lnTo>
                  <a:lnTo>
                    <a:pt x="0" y="884580"/>
                  </a:lnTo>
                  <a:lnTo>
                    <a:pt x="884555" y="1771650"/>
                  </a:lnTo>
                  <a:lnTo>
                    <a:pt x="1771650" y="884580"/>
                  </a:lnTo>
                  <a:close/>
                </a:path>
                <a:path w="3754119" h="1771650">
                  <a:moveTo>
                    <a:pt x="3754120" y="884580"/>
                  </a:moveTo>
                  <a:lnTo>
                    <a:pt x="2868295" y="0"/>
                  </a:lnTo>
                  <a:lnTo>
                    <a:pt x="1982470" y="884580"/>
                  </a:lnTo>
                  <a:lnTo>
                    <a:pt x="2868295" y="1771650"/>
                  </a:lnTo>
                  <a:lnTo>
                    <a:pt x="3754120" y="88458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3703173" y="1853971"/>
              <a:ext cx="143510" cy="429895"/>
            </a:xfrm>
            <a:custGeom>
              <a:avLst/>
              <a:gdLst/>
              <a:ahLst/>
              <a:cxnLst/>
              <a:rect l="l" t="t" r="r" b="b"/>
              <a:pathLst>
                <a:path w="143509" h="429894">
                  <a:moveTo>
                    <a:pt x="120523" y="0"/>
                  </a:moveTo>
                  <a:lnTo>
                    <a:pt x="25019" y="0"/>
                  </a:lnTo>
                  <a:lnTo>
                    <a:pt x="15805" y="1767"/>
                  </a:lnTo>
                  <a:lnTo>
                    <a:pt x="7794" y="6599"/>
                  </a:lnTo>
                  <a:lnTo>
                    <a:pt x="2141" y="13785"/>
                  </a:lnTo>
                  <a:lnTo>
                    <a:pt x="0" y="22618"/>
                  </a:lnTo>
                  <a:lnTo>
                    <a:pt x="0" y="407073"/>
                  </a:lnTo>
                  <a:lnTo>
                    <a:pt x="1801" y="416257"/>
                  </a:lnTo>
                  <a:lnTo>
                    <a:pt x="6889" y="424029"/>
                  </a:lnTo>
                  <a:lnTo>
                    <a:pt x="14787" y="428974"/>
                  </a:lnTo>
                  <a:lnTo>
                    <a:pt x="25019" y="429679"/>
                  </a:lnTo>
                  <a:lnTo>
                    <a:pt x="120523" y="429679"/>
                  </a:lnTo>
                  <a:lnTo>
                    <a:pt x="129716" y="427913"/>
                  </a:lnTo>
                  <a:lnTo>
                    <a:pt x="137493" y="423086"/>
                  </a:lnTo>
                  <a:lnTo>
                    <a:pt x="142436" y="415904"/>
                  </a:lnTo>
                  <a:lnTo>
                    <a:pt x="143129" y="407073"/>
                  </a:lnTo>
                  <a:lnTo>
                    <a:pt x="143129" y="381939"/>
                  </a:lnTo>
                  <a:lnTo>
                    <a:pt x="47625" y="381939"/>
                  </a:lnTo>
                  <a:lnTo>
                    <a:pt x="47625" y="47752"/>
                  </a:lnTo>
                  <a:lnTo>
                    <a:pt x="143129" y="47752"/>
                  </a:lnTo>
                  <a:lnTo>
                    <a:pt x="143129" y="22618"/>
                  </a:lnTo>
                  <a:lnTo>
                    <a:pt x="141364" y="13433"/>
                  </a:lnTo>
                  <a:lnTo>
                    <a:pt x="136540" y="5661"/>
                  </a:lnTo>
                  <a:lnTo>
                    <a:pt x="129359" y="712"/>
                  </a:lnTo>
                  <a:lnTo>
                    <a:pt x="120523" y="0"/>
                  </a:lnTo>
                  <a:close/>
                </a:path>
                <a:path w="143509" h="429894">
                  <a:moveTo>
                    <a:pt x="143129" y="47752"/>
                  </a:moveTo>
                  <a:lnTo>
                    <a:pt x="95377" y="47752"/>
                  </a:lnTo>
                  <a:lnTo>
                    <a:pt x="95377" y="381939"/>
                  </a:lnTo>
                  <a:lnTo>
                    <a:pt x="143129" y="381939"/>
                  </a:lnTo>
                  <a:lnTo>
                    <a:pt x="143129" y="4775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703173" y="1660499"/>
              <a:ext cx="143129" cy="143217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13582524" y="1562493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695960" y="439737"/>
                  </a:moveTo>
                  <a:lnTo>
                    <a:pt x="690118" y="397548"/>
                  </a:lnTo>
                  <a:lnTo>
                    <a:pt x="673303" y="359702"/>
                  </a:lnTo>
                  <a:lnTo>
                    <a:pt x="653884" y="336715"/>
                  </a:lnTo>
                  <a:lnTo>
                    <a:pt x="648208" y="330009"/>
                  </a:lnTo>
                  <a:lnTo>
                    <a:pt x="648208" y="439737"/>
                  </a:lnTo>
                  <a:lnTo>
                    <a:pt x="648208" y="673417"/>
                  </a:lnTo>
                  <a:lnTo>
                    <a:pt x="600456" y="673417"/>
                  </a:lnTo>
                  <a:lnTo>
                    <a:pt x="600456" y="482447"/>
                  </a:lnTo>
                  <a:lnTo>
                    <a:pt x="592963" y="445274"/>
                  </a:lnTo>
                  <a:lnTo>
                    <a:pt x="585851" y="434708"/>
                  </a:lnTo>
                  <a:lnTo>
                    <a:pt x="572528" y="414921"/>
                  </a:lnTo>
                  <a:lnTo>
                    <a:pt x="542213" y="394474"/>
                  </a:lnTo>
                  <a:lnTo>
                    <a:pt x="505079" y="386969"/>
                  </a:lnTo>
                  <a:lnTo>
                    <a:pt x="467868" y="394474"/>
                  </a:lnTo>
                  <a:lnTo>
                    <a:pt x="437515" y="414921"/>
                  </a:lnTo>
                  <a:lnTo>
                    <a:pt x="417068" y="445274"/>
                  </a:lnTo>
                  <a:lnTo>
                    <a:pt x="409575" y="482447"/>
                  </a:lnTo>
                  <a:lnTo>
                    <a:pt x="409575" y="673417"/>
                  </a:lnTo>
                  <a:lnTo>
                    <a:pt x="359283" y="673417"/>
                  </a:lnTo>
                  <a:lnTo>
                    <a:pt x="359283" y="339229"/>
                  </a:lnTo>
                  <a:lnTo>
                    <a:pt x="409575" y="339229"/>
                  </a:lnTo>
                  <a:lnTo>
                    <a:pt x="409575" y="361835"/>
                  </a:lnTo>
                  <a:lnTo>
                    <a:pt x="410502" y="368909"/>
                  </a:lnTo>
                  <a:lnTo>
                    <a:pt x="413321" y="375031"/>
                  </a:lnTo>
                  <a:lnTo>
                    <a:pt x="418033" y="380225"/>
                  </a:lnTo>
                  <a:lnTo>
                    <a:pt x="424688" y="384454"/>
                  </a:lnTo>
                  <a:lnTo>
                    <a:pt x="427101" y="384454"/>
                  </a:lnTo>
                  <a:lnTo>
                    <a:pt x="429641" y="386969"/>
                  </a:lnTo>
                  <a:lnTo>
                    <a:pt x="437134" y="386969"/>
                  </a:lnTo>
                  <a:lnTo>
                    <a:pt x="444754" y="384454"/>
                  </a:lnTo>
                  <a:lnTo>
                    <a:pt x="449707" y="379425"/>
                  </a:lnTo>
                  <a:lnTo>
                    <a:pt x="459740" y="366864"/>
                  </a:lnTo>
                  <a:lnTo>
                    <a:pt x="476580" y="353682"/>
                  </a:lnTo>
                  <a:lnTo>
                    <a:pt x="496227" y="344258"/>
                  </a:lnTo>
                  <a:lnTo>
                    <a:pt x="515353" y="339229"/>
                  </a:lnTo>
                  <a:lnTo>
                    <a:pt x="517753" y="338607"/>
                  </a:lnTo>
                  <a:lnTo>
                    <a:pt x="540258" y="336715"/>
                  </a:lnTo>
                  <a:lnTo>
                    <a:pt x="552831" y="336715"/>
                  </a:lnTo>
                  <a:lnTo>
                    <a:pt x="597357" y="352818"/>
                  </a:lnTo>
                  <a:lnTo>
                    <a:pt x="642239" y="406361"/>
                  </a:lnTo>
                  <a:lnTo>
                    <a:pt x="648208" y="439737"/>
                  </a:lnTo>
                  <a:lnTo>
                    <a:pt x="648208" y="330009"/>
                  </a:lnTo>
                  <a:lnTo>
                    <a:pt x="611085" y="304736"/>
                  </a:lnTo>
                  <a:lnTo>
                    <a:pt x="567817" y="291477"/>
                  </a:lnTo>
                  <a:lnTo>
                    <a:pt x="540258" y="288975"/>
                  </a:lnTo>
                  <a:lnTo>
                    <a:pt x="517715" y="290398"/>
                  </a:lnTo>
                  <a:lnTo>
                    <a:pt x="495935" y="294627"/>
                  </a:lnTo>
                  <a:lnTo>
                    <a:pt x="475564" y="301701"/>
                  </a:lnTo>
                  <a:lnTo>
                    <a:pt x="457327" y="311581"/>
                  </a:lnTo>
                  <a:lnTo>
                    <a:pt x="454088" y="303149"/>
                  </a:lnTo>
                  <a:lnTo>
                    <a:pt x="448513" y="296824"/>
                  </a:lnTo>
                  <a:lnTo>
                    <a:pt x="441045" y="292862"/>
                  </a:lnTo>
                  <a:lnTo>
                    <a:pt x="432181" y="291477"/>
                  </a:lnTo>
                  <a:lnTo>
                    <a:pt x="336677" y="291477"/>
                  </a:lnTo>
                  <a:lnTo>
                    <a:pt x="327431" y="293255"/>
                  </a:lnTo>
                  <a:lnTo>
                    <a:pt x="319379" y="298081"/>
                  </a:lnTo>
                  <a:lnTo>
                    <a:pt x="313690" y="305269"/>
                  </a:lnTo>
                  <a:lnTo>
                    <a:pt x="311531" y="314096"/>
                  </a:lnTo>
                  <a:lnTo>
                    <a:pt x="311531" y="698550"/>
                  </a:lnTo>
                  <a:lnTo>
                    <a:pt x="313334" y="707745"/>
                  </a:lnTo>
                  <a:lnTo>
                    <a:pt x="318427" y="715518"/>
                  </a:lnTo>
                  <a:lnTo>
                    <a:pt x="326364" y="720458"/>
                  </a:lnTo>
                  <a:lnTo>
                    <a:pt x="336677" y="721156"/>
                  </a:lnTo>
                  <a:lnTo>
                    <a:pt x="432181" y="721156"/>
                  </a:lnTo>
                  <a:lnTo>
                    <a:pt x="441413" y="719391"/>
                  </a:lnTo>
                  <a:lnTo>
                    <a:pt x="449465" y="714565"/>
                  </a:lnTo>
                  <a:lnTo>
                    <a:pt x="455155" y="707390"/>
                  </a:lnTo>
                  <a:lnTo>
                    <a:pt x="457327" y="698550"/>
                  </a:lnTo>
                  <a:lnTo>
                    <a:pt x="457327" y="673417"/>
                  </a:lnTo>
                  <a:lnTo>
                    <a:pt x="457327" y="482447"/>
                  </a:lnTo>
                  <a:lnTo>
                    <a:pt x="461251" y="463334"/>
                  </a:lnTo>
                  <a:lnTo>
                    <a:pt x="471766" y="448221"/>
                  </a:lnTo>
                  <a:lnTo>
                    <a:pt x="487006" y="438289"/>
                  </a:lnTo>
                  <a:lnTo>
                    <a:pt x="505079" y="434708"/>
                  </a:lnTo>
                  <a:lnTo>
                    <a:pt x="524154" y="438645"/>
                  </a:lnTo>
                  <a:lnTo>
                    <a:pt x="539280" y="449160"/>
                  </a:lnTo>
                  <a:lnTo>
                    <a:pt x="549236" y="464400"/>
                  </a:lnTo>
                  <a:lnTo>
                    <a:pt x="552831" y="482447"/>
                  </a:lnTo>
                  <a:lnTo>
                    <a:pt x="552831" y="698550"/>
                  </a:lnTo>
                  <a:lnTo>
                    <a:pt x="554583" y="707745"/>
                  </a:lnTo>
                  <a:lnTo>
                    <a:pt x="559409" y="715518"/>
                  </a:lnTo>
                  <a:lnTo>
                    <a:pt x="566597" y="720458"/>
                  </a:lnTo>
                  <a:lnTo>
                    <a:pt x="575437" y="721156"/>
                  </a:lnTo>
                  <a:lnTo>
                    <a:pt x="673354" y="721156"/>
                  </a:lnTo>
                  <a:lnTo>
                    <a:pt x="682536" y="719391"/>
                  </a:lnTo>
                  <a:lnTo>
                    <a:pt x="690321" y="714565"/>
                  </a:lnTo>
                  <a:lnTo>
                    <a:pt x="695261" y="707390"/>
                  </a:lnTo>
                  <a:lnTo>
                    <a:pt x="695960" y="698550"/>
                  </a:lnTo>
                  <a:lnTo>
                    <a:pt x="695960" y="673417"/>
                  </a:lnTo>
                  <a:lnTo>
                    <a:pt x="695960" y="439737"/>
                  </a:lnTo>
                  <a:close/>
                </a:path>
                <a:path w="819150" h="819150">
                  <a:moveTo>
                    <a:pt x="819150" y="123126"/>
                  </a:moveTo>
                  <a:lnTo>
                    <a:pt x="809447" y="76695"/>
                  </a:lnTo>
                  <a:lnTo>
                    <a:pt x="789686" y="47752"/>
                  </a:lnTo>
                  <a:lnTo>
                    <a:pt x="783031" y="38023"/>
                  </a:lnTo>
                  <a:lnTo>
                    <a:pt x="768858" y="28295"/>
                  </a:lnTo>
                  <a:lnTo>
                    <a:pt x="768858" y="123126"/>
                  </a:lnTo>
                  <a:lnTo>
                    <a:pt x="768858" y="698550"/>
                  </a:lnTo>
                  <a:lnTo>
                    <a:pt x="763117" y="726897"/>
                  </a:lnTo>
                  <a:lnTo>
                    <a:pt x="747496" y="750062"/>
                  </a:lnTo>
                  <a:lnTo>
                    <a:pt x="724331" y="765683"/>
                  </a:lnTo>
                  <a:lnTo>
                    <a:pt x="695960" y="771410"/>
                  </a:lnTo>
                  <a:lnTo>
                    <a:pt x="120650" y="771410"/>
                  </a:lnTo>
                  <a:lnTo>
                    <a:pt x="92265" y="765683"/>
                  </a:lnTo>
                  <a:lnTo>
                    <a:pt x="69100" y="750062"/>
                  </a:lnTo>
                  <a:lnTo>
                    <a:pt x="53479" y="726897"/>
                  </a:lnTo>
                  <a:lnTo>
                    <a:pt x="47752" y="698550"/>
                  </a:lnTo>
                  <a:lnTo>
                    <a:pt x="47752" y="123126"/>
                  </a:lnTo>
                  <a:lnTo>
                    <a:pt x="53479" y="94754"/>
                  </a:lnTo>
                  <a:lnTo>
                    <a:pt x="69100" y="71310"/>
                  </a:lnTo>
                  <a:lnTo>
                    <a:pt x="92265" y="54940"/>
                  </a:lnTo>
                  <a:lnTo>
                    <a:pt x="120650" y="47752"/>
                  </a:lnTo>
                  <a:lnTo>
                    <a:pt x="695960" y="47752"/>
                  </a:lnTo>
                  <a:lnTo>
                    <a:pt x="724331" y="53530"/>
                  </a:lnTo>
                  <a:lnTo>
                    <a:pt x="747496" y="69430"/>
                  </a:lnTo>
                  <a:lnTo>
                    <a:pt x="763117" y="93332"/>
                  </a:lnTo>
                  <a:lnTo>
                    <a:pt x="768858" y="123126"/>
                  </a:lnTo>
                  <a:lnTo>
                    <a:pt x="768858" y="28295"/>
                  </a:lnTo>
                  <a:lnTo>
                    <a:pt x="743864" y="11125"/>
                  </a:lnTo>
                  <a:lnTo>
                    <a:pt x="695960" y="0"/>
                  </a:lnTo>
                  <a:lnTo>
                    <a:pt x="120650" y="0"/>
                  </a:lnTo>
                  <a:lnTo>
                    <a:pt x="74193" y="9702"/>
                  </a:lnTo>
                  <a:lnTo>
                    <a:pt x="35788" y="36131"/>
                  </a:lnTo>
                  <a:lnTo>
                    <a:pt x="9652" y="75272"/>
                  </a:lnTo>
                  <a:lnTo>
                    <a:pt x="0" y="123126"/>
                  </a:lnTo>
                  <a:lnTo>
                    <a:pt x="0" y="698550"/>
                  </a:lnTo>
                  <a:lnTo>
                    <a:pt x="9652" y="744956"/>
                  </a:lnTo>
                  <a:lnTo>
                    <a:pt x="35788" y="783348"/>
                  </a:lnTo>
                  <a:lnTo>
                    <a:pt x="74193" y="809498"/>
                  </a:lnTo>
                  <a:lnTo>
                    <a:pt x="120650" y="819150"/>
                  </a:lnTo>
                  <a:lnTo>
                    <a:pt x="695960" y="819150"/>
                  </a:lnTo>
                  <a:lnTo>
                    <a:pt x="742442" y="809498"/>
                  </a:lnTo>
                  <a:lnTo>
                    <a:pt x="781126" y="783348"/>
                  </a:lnTo>
                  <a:lnTo>
                    <a:pt x="789482" y="771410"/>
                  </a:lnTo>
                  <a:lnTo>
                    <a:pt x="808024" y="744956"/>
                  </a:lnTo>
                  <a:lnTo>
                    <a:pt x="819150" y="698550"/>
                  </a:lnTo>
                  <a:lnTo>
                    <a:pt x="819150" y="12312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1124997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7082" y="0"/>
                  </a:moveTo>
                  <a:lnTo>
                    <a:pt x="0" y="884580"/>
                  </a:lnTo>
                  <a:lnTo>
                    <a:pt x="887082" y="1771650"/>
                  </a:lnTo>
                  <a:lnTo>
                    <a:pt x="1771599" y="884580"/>
                  </a:lnTo>
                  <a:lnTo>
                    <a:pt x="88708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1605006" y="1562493"/>
              <a:ext cx="819150" cy="819150"/>
            </a:xfrm>
            <a:custGeom>
              <a:avLst/>
              <a:gdLst/>
              <a:ahLst/>
              <a:cxnLst/>
              <a:rect l="l" t="t" r="r" b="b"/>
              <a:pathLst>
                <a:path w="819150" h="819150">
                  <a:moveTo>
                    <a:pt x="577926" y="409536"/>
                  </a:moveTo>
                  <a:lnTo>
                    <a:pt x="571906" y="364794"/>
                  </a:lnTo>
                  <a:lnTo>
                    <a:pt x="554926" y="324586"/>
                  </a:lnTo>
                  <a:lnTo>
                    <a:pt x="530186" y="292557"/>
                  </a:lnTo>
                  <a:lnTo>
                    <a:pt x="530186" y="409536"/>
                  </a:lnTo>
                  <a:lnTo>
                    <a:pt x="520877" y="455942"/>
                  </a:lnTo>
                  <a:lnTo>
                    <a:pt x="495312" y="494334"/>
                  </a:lnTo>
                  <a:lnTo>
                    <a:pt x="457034" y="520484"/>
                  </a:lnTo>
                  <a:lnTo>
                    <a:pt x="409575" y="530136"/>
                  </a:lnTo>
                  <a:lnTo>
                    <a:pt x="363156" y="520839"/>
                  </a:lnTo>
                  <a:lnTo>
                    <a:pt x="324764" y="495287"/>
                  </a:lnTo>
                  <a:lnTo>
                    <a:pt x="298615" y="457009"/>
                  </a:lnTo>
                  <a:lnTo>
                    <a:pt x="288963" y="409536"/>
                  </a:lnTo>
                  <a:lnTo>
                    <a:pt x="298259" y="363181"/>
                  </a:lnTo>
                  <a:lnTo>
                    <a:pt x="323824" y="325069"/>
                  </a:lnTo>
                  <a:lnTo>
                    <a:pt x="362102" y="299669"/>
                  </a:lnTo>
                  <a:lnTo>
                    <a:pt x="409575" y="291452"/>
                  </a:lnTo>
                  <a:lnTo>
                    <a:pt x="455980" y="300723"/>
                  </a:lnTo>
                  <a:lnTo>
                    <a:pt x="494372" y="326009"/>
                  </a:lnTo>
                  <a:lnTo>
                    <a:pt x="520522" y="363537"/>
                  </a:lnTo>
                  <a:lnTo>
                    <a:pt x="530186" y="409536"/>
                  </a:lnTo>
                  <a:lnTo>
                    <a:pt x="530186" y="292557"/>
                  </a:lnTo>
                  <a:lnTo>
                    <a:pt x="494538" y="264185"/>
                  </a:lnTo>
                  <a:lnTo>
                    <a:pt x="454317" y="247218"/>
                  </a:lnTo>
                  <a:lnTo>
                    <a:pt x="409575" y="241198"/>
                  </a:lnTo>
                  <a:lnTo>
                    <a:pt x="364820" y="247218"/>
                  </a:lnTo>
                  <a:lnTo>
                    <a:pt x="324599" y="264185"/>
                  </a:lnTo>
                  <a:lnTo>
                    <a:pt x="290525" y="290512"/>
                  </a:lnTo>
                  <a:lnTo>
                    <a:pt x="264198" y="324586"/>
                  </a:lnTo>
                  <a:lnTo>
                    <a:pt x="247218" y="364794"/>
                  </a:lnTo>
                  <a:lnTo>
                    <a:pt x="241211" y="409536"/>
                  </a:lnTo>
                  <a:lnTo>
                    <a:pt x="247218" y="454291"/>
                  </a:lnTo>
                  <a:lnTo>
                    <a:pt x="264198" y="494499"/>
                  </a:lnTo>
                  <a:lnTo>
                    <a:pt x="290525" y="528574"/>
                  </a:lnTo>
                  <a:lnTo>
                    <a:pt x="324599" y="554901"/>
                  </a:lnTo>
                  <a:lnTo>
                    <a:pt x="364820" y="571868"/>
                  </a:lnTo>
                  <a:lnTo>
                    <a:pt x="409575" y="577875"/>
                  </a:lnTo>
                  <a:lnTo>
                    <a:pt x="454317" y="571868"/>
                  </a:lnTo>
                  <a:lnTo>
                    <a:pt x="494538" y="554901"/>
                  </a:lnTo>
                  <a:lnTo>
                    <a:pt x="526580" y="530136"/>
                  </a:lnTo>
                  <a:lnTo>
                    <a:pt x="528612" y="528574"/>
                  </a:lnTo>
                  <a:lnTo>
                    <a:pt x="554926" y="494499"/>
                  </a:lnTo>
                  <a:lnTo>
                    <a:pt x="571906" y="454291"/>
                  </a:lnTo>
                  <a:lnTo>
                    <a:pt x="577926" y="409536"/>
                  </a:lnTo>
                  <a:close/>
                </a:path>
                <a:path w="819150" h="819150">
                  <a:moveTo>
                    <a:pt x="723658" y="218592"/>
                  </a:moveTo>
                  <a:lnTo>
                    <a:pt x="713955" y="172199"/>
                  </a:lnTo>
                  <a:lnTo>
                    <a:pt x="695756" y="145732"/>
                  </a:lnTo>
                  <a:lnTo>
                    <a:pt x="687539" y="133794"/>
                  </a:lnTo>
                  <a:lnTo>
                    <a:pt x="673404" y="124371"/>
                  </a:lnTo>
                  <a:lnTo>
                    <a:pt x="673404" y="218592"/>
                  </a:lnTo>
                  <a:lnTo>
                    <a:pt x="673404" y="602996"/>
                  </a:lnTo>
                  <a:lnTo>
                    <a:pt x="667664" y="631355"/>
                  </a:lnTo>
                  <a:lnTo>
                    <a:pt x="652043" y="654519"/>
                  </a:lnTo>
                  <a:lnTo>
                    <a:pt x="628878" y="670140"/>
                  </a:lnTo>
                  <a:lnTo>
                    <a:pt x="600532" y="675868"/>
                  </a:lnTo>
                  <a:lnTo>
                    <a:pt x="216090" y="675868"/>
                  </a:lnTo>
                  <a:lnTo>
                    <a:pt x="187731" y="670140"/>
                  </a:lnTo>
                  <a:lnTo>
                    <a:pt x="164566" y="654519"/>
                  </a:lnTo>
                  <a:lnTo>
                    <a:pt x="148945" y="631355"/>
                  </a:lnTo>
                  <a:lnTo>
                    <a:pt x="143217" y="602996"/>
                  </a:lnTo>
                  <a:lnTo>
                    <a:pt x="143217" y="218592"/>
                  </a:lnTo>
                  <a:lnTo>
                    <a:pt x="148945" y="190258"/>
                  </a:lnTo>
                  <a:lnTo>
                    <a:pt x="164566" y="167093"/>
                  </a:lnTo>
                  <a:lnTo>
                    <a:pt x="187731" y="151472"/>
                  </a:lnTo>
                  <a:lnTo>
                    <a:pt x="216090" y="145732"/>
                  </a:lnTo>
                  <a:lnTo>
                    <a:pt x="600532" y="145732"/>
                  </a:lnTo>
                  <a:lnTo>
                    <a:pt x="628878" y="151472"/>
                  </a:lnTo>
                  <a:lnTo>
                    <a:pt x="652043" y="167093"/>
                  </a:lnTo>
                  <a:lnTo>
                    <a:pt x="667664" y="190258"/>
                  </a:lnTo>
                  <a:lnTo>
                    <a:pt x="673404" y="218592"/>
                  </a:lnTo>
                  <a:lnTo>
                    <a:pt x="673404" y="124371"/>
                  </a:lnTo>
                  <a:lnTo>
                    <a:pt x="648385" y="107657"/>
                  </a:lnTo>
                  <a:lnTo>
                    <a:pt x="600532" y="97993"/>
                  </a:lnTo>
                  <a:lnTo>
                    <a:pt x="216090" y="97993"/>
                  </a:lnTo>
                  <a:lnTo>
                    <a:pt x="169672" y="107657"/>
                  </a:lnTo>
                  <a:lnTo>
                    <a:pt x="131279" y="133794"/>
                  </a:lnTo>
                  <a:lnTo>
                    <a:pt x="105130" y="172199"/>
                  </a:lnTo>
                  <a:lnTo>
                    <a:pt x="95478" y="218592"/>
                  </a:lnTo>
                  <a:lnTo>
                    <a:pt x="95478" y="602996"/>
                  </a:lnTo>
                  <a:lnTo>
                    <a:pt x="105130" y="649401"/>
                  </a:lnTo>
                  <a:lnTo>
                    <a:pt x="131279" y="687793"/>
                  </a:lnTo>
                  <a:lnTo>
                    <a:pt x="169672" y="713943"/>
                  </a:lnTo>
                  <a:lnTo>
                    <a:pt x="216090" y="723595"/>
                  </a:lnTo>
                  <a:lnTo>
                    <a:pt x="600532" y="723595"/>
                  </a:lnTo>
                  <a:lnTo>
                    <a:pt x="646976" y="713943"/>
                  </a:lnTo>
                  <a:lnTo>
                    <a:pt x="685647" y="687793"/>
                  </a:lnTo>
                  <a:lnTo>
                    <a:pt x="712546" y="649401"/>
                  </a:lnTo>
                  <a:lnTo>
                    <a:pt x="723658" y="602996"/>
                  </a:lnTo>
                  <a:lnTo>
                    <a:pt x="723658" y="218592"/>
                  </a:lnTo>
                  <a:close/>
                </a:path>
                <a:path w="819150" h="819150">
                  <a:moveTo>
                    <a:pt x="819150" y="120611"/>
                  </a:moveTo>
                  <a:lnTo>
                    <a:pt x="809840" y="74206"/>
                  </a:lnTo>
                  <a:lnTo>
                    <a:pt x="792226" y="47739"/>
                  </a:lnTo>
                  <a:lnTo>
                    <a:pt x="784275" y="35814"/>
                  </a:lnTo>
                  <a:lnTo>
                    <a:pt x="771398" y="27025"/>
                  </a:lnTo>
                  <a:lnTo>
                    <a:pt x="771398" y="120611"/>
                  </a:lnTo>
                  <a:lnTo>
                    <a:pt x="771398" y="700989"/>
                  </a:lnTo>
                  <a:lnTo>
                    <a:pt x="765657" y="729297"/>
                  </a:lnTo>
                  <a:lnTo>
                    <a:pt x="750036" y="752182"/>
                  </a:lnTo>
                  <a:lnTo>
                    <a:pt x="726871" y="767067"/>
                  </a:lnTo>
                  <a:lnTo>
                    <a:pt x="698538" y="771334"/>
                  </a:lnTo>
                  <a:lnTo>
                    <a:pt x="120611" y="771334"/>
                  </a:lnTo>
                  <a:lnTo>
                    <a:pt x="92252" y="765644"/>
                  </a:lnTo>
                  <a:lnTo>
                    <a:pt x="69088" y="750303"/>
                  </a:lnTo>
                  <a:lnTo>
                    <a:pt x="53467" y="727887"/>
                  </a:lnTo>
                  <a:lnTo>
                    <a:pt x="47739" y="700989"/>
                  </a:lnTo>
                  <a:lnTo>
                    <a:pt x="47739" y="120611"/>
                  </a:lnTo>
                  <a:lnTo>
                    <a:pt x="53467" y="92265"/>
                  </a:lnTo>
                  <a:lnTo>
                    <a:pt x="69088" y="69100"/>
                  </a:lnTo>
                  <a:lnTo>
                    <a:pt x="92252" y="53479"/>
                  </a:lnTo>
                  <a:lnTo>
                    <a:pt x="120611" y="47739"/>
                  </a:lnTo>
                  <a:lnTo>
                    <a:pt x="698538" y="47739"/>
                  </a:lnTo>
                  <a:lnTo>
                    <a:pt x="726871" y="53479"/>
                  </a:lnTo>
                  <a:lnTo>
                    <a:pt x="750036" y="69100"/>
                  </a:lnTo>
                  <a:lnTo>
                    <a:pt x="765657" y="92265"/>
                  </a:lnTo>
                  <a:lnTo>
                    <a:pt x="771398" y="120611"/>
                  </a:lnTo>
                  <a:lnTo>
                    <a:pt x="771398" y="27025"/>
                  </a:lnTo>
                  <a:lnTo>
                    <a:pt x="745998" y="9664"/>
                  </a:lnTo>
                  <a:lnTo>
                    <a:pt x="698538" y="0"/>
                  </a:lnTo>
                  <a:lnTo>
                    <a:pt x="120611" y="0"/>
                  </a:lnTo>
                  <a:lnTo>
                    <a:pt x="74193" y="9309"/>
                  </a:lnTo>
                  <a:lnTo>
                    <a:pt x="35801" y="34874"/>
                  </a:lnTo>
                  <a:lnTo>
                    <a:pt x="9652" y="73152"/>
                  </a:lnTo>
                  <a:lnTo>
                    <a:pt x="0" y="120611"/>
                  </a:lnTo>
                  <a:lnTo>
                    <a:pt x="0" y="700989"/>
                  </a:lnTo>
                  <a:lnTo>
                    <a:pt x="9296" y="747356"/>
                  </a:lnTo>
                  <a:lnTo>
                    <a:pt x="34848" y="785482"/>
                  </a:lnTo>
                  <a:lnTo>
                    <a:pt x="73139" y="810882"/>
                  </a:lnTo>
                  <a:lnTo>
                    <a:pt x="120611" y="819073"/>
                  </a:lnTo>
                  <a:lnTo>
                    <a:pt x="698538" y="819073"/>
                  </a:lnTo>
                  <a:lnTo>
                    <a:pt x="744943" y="809815"/>
                  </a:lnTo>
                  <a:lnTo>
                    <a:pt x="783336" y="784529"/>
                  </a:lnTo>
                  <a:lnTo>
                    <a:pt x="809485" y="747001"/>
                  </a:lnTo>
                  <a:lnTo>
                    <a:pt x="819150" y="700989"/>
                  </a:lnTo>
                  <a:lnTo>
                    <a:pt x="819150" y="1206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135193" y="1755965"/>
              <a:ext cx="95478" cy="97980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15647162" y="1635023"/>
              <a:ext cx="657225" cy="671830"/>
            </a:xfrm>
            <a:custGeom>
              <a:avLst/>
              <a:gdLst/>
              <a:ahLst/>
              <a:cxnLst/>
              <a:rect l="l" t="t" r="r" b="b"/>
              <a:pathLst>
                <a:path w="657225" h="671830">
                  <a:moveTo>
                    <a:pt x="195707" y="0"/>
                  </a:moveTo>
                  <a:lnTo>
                    <a:pt x="0" y="0"/>
                  </a:lnTo>
                  <a:lnTo>
                    <a:pt x="256667" y="373341"/>
                  </a:lnTo>
                  <a:lnTo>
                    <a:pt x="0" y="671512"/>
                  </a:lnTo>
                  <a:lnTo>
                    <a:pt x="58039" y="671512"/>
                  </a:lnTo>
                  <a:lnTo>
                    <a:pt x="282321" y="410794"/>
                  </a:lnTo>
                  <a:lnTo>
                    <a:pt x="335661" y="410794"/>
                  </a:lnTo>
                  <a:lnTo>
                    <a:pt x="78867" y="43637"/>
                  </a:lnTo>
                  <a:lnTo>
                    <a:pt x="225696" y="43637"/>
                  </a:lnTo>
                  <a:lnTo>
                    <a:pt x="195707" y="0"/>
                  </a:lnTo>
                  <a:close/>
                </a:path>
                <a:path w="657225" h="671830">
                  <a:moveTo>
                    <a:pt x="335661" y="410794"/>
                  </a:moveTo>
                  <a:lnTo>
                    <a:pt x="282321" y="410794"/>
                  </a:lnTo>
                  <a:lnTo>
                    <a:pt x="461518" y="671512"/>
                  </a:lnTo>
                  <a:lnTo>
                    <a:pt x="657225" y="671512"/>
                  </a:lnTo>
                  <a:lnTo>
                    <a:pt x="628598" y="629856"/>
                  </a:lnTo>
                  <a:lnTo>
                    <a:pt x="488823" y="629856"/>
                  </a:lnTo>
                  <a:lnTo>
                    <a:pt x="335661" y="410794"/>
                  </a:lnTo>
                  <a:close/>
                </a:path>
                <a:path w="657225" h="671830">
                  <a:moveTo>
                    <a:pt x="225696" y="43637"/>
                  </a:moveTo>
                  <a:lnTo>
                    <a:pt x="168021" y="43637"/>
                  </a:lnTo>
                  <a:lnTo>
                    <a:pt x="400847" y="376643"/>
                  </a:lnTo>
                  <a:lnTo>
                    <a:pt x="577850" y="629856"/>
                  </a:lnTo>
                  <a:lnTo>
                    <a:pt x="628598" y="629856"/>
                  </a:lnTo>
                  <a:lnTo>
                    <a:pt x="391160" y="284340"/>
                  </a:lnTo>
                  <a:lnTo>
                    <a:pt x="423394" y="246888"/>
                  </a:lnTo>
                  <a:lnTo>
                    <a:pt x="365379" y="246888"/>
                  </a:lnTo>
                  <a:lnTo>
                    <a:pt x="225696" y="43637"/>
                  </a:lnTo>
                  <a:close/>
                </a:path>
                <a:path w="657225" h="671830">
                  <a:moveTo>
                    <a:pt x="635889" y="0"/>
                  </a:moveTo>
                  <a:lnTo>
                    <a:pt x="577850" y="0"/>
                  </a:lnTo>
                  <a:lnTo>
                    <a:pt x="365379" y="246888"/>
                  </a:lnTo>
                  <a:lnTo>
                    <a:pt x="423394" y="246888"/>
                  </a:lnTo>
                  <a:lnTo>
                    <a:pt x="63588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3439974" y="1894370"/>
            <a:ext cx="3687445" cy="2498090"/>
          </a:xfrm>
          <a:prstGeom prst="rect">
            <a:avLst/>
          </a:prstGeom>
        </p:spPr>
        <p:txBody>
          <a:bodyPr vert="horz" wrap="square" lIns="0" tIns="237490" rIns="0" bIns="0" rtlCol="0">
            <a:spAutoFit/>
          </a:bodyPr>
          <a:lstStyle/>
          <a:p>
            <a:pPr marL="328930" marR="5080" indent="-316865">
              <a:lnSpc>
                <a:spcPts val="8850"/>
              </a:lnSpc>
              <a:spcBef>
                <a:spcPts val="1870"/>
              </a:spcBef>
            </a:pPr>
            <a:r>
              <a:rPr sz="8850" spc="-340" dirty="0"/>
              <a:t>T</a:t>
            </a:r>
            <a:r>
              <a:rPr sz="8850" spc="300" dirty="0"/>
              <a:t>erima  </a:t>
            </a:r>
            <a:r>
              <a:rPr sz="8850" spc="200" dirty="0"/>
              <a:t>kasih!</a:t>
            </a:r>
            <a:endParaRPr sz="8850"/>
          </a:p>
        </p:txBody>
      </p:sp>
      <p:sp>
        <p:nvSpPr>
          <p:cNvPr id="16" name="object 16"/>
          <p:cNvSpPr txBox="1"/>
          <p:nvPr/>
        </p:nvSpPr>
        <p:spPr>
          <a:xfrm>
            <a:off x="2738839" y="4456238"/>
            <a:ext cx="5106035" cy="2563522"/>
          </a:xfrm>
          <a:prstGeom prst="rect">
            <a:avLst/>
          </a:prstGeom>
        </p:spPr>
        <p:txBody>
          <a:bodyPr vert="horz" wrap="square" lIns="0" tIns="146050" rIns="0" bIns="0" rtlCol="0">
            <a:spAutoFit/>
          </a:bodyPr>
          <a:lstStyle/>
          <a:p>
            <a:pPr marL="12700" marR="5080" algn="ctr">
              <a:lnSpc>
                <a:spcPts val="5250"/>
              </a:lnSpc>
              <a:spcBef>
                <a:spcPts val="1150"/>
              </a:spcBef>
            </a:pPr>
            <a:endParaRPr sz="5250" dirty="0">
              <a:latin typeface="Cambria"/>
              <a:cs typeface="Cambria"/>
            </a:endParaRPr>
          </a:p>
          <a:p>
            <a:pPr marL="635" algn="ctr">
              <a:lnSpc>
                <a:spcPts val="3365"/>
              </a:lnSpc>
              <a:spcBef>
                <a:spcPts val="3525"/>
              </a:spcBef>
            </a:pPr>
            <a:r>
              <a:rPr lang="en-US" sz="3050" spc="-30" dirty="0">
                <a:solidFill>
                  <a:srgbClr val="FFFFFF"/>
                </a:solidFill>
                <a:latin typeface="Lucida Sans Unicode"/>
                <a:cs typeface="Lucida Sans Unicode"/>
              </a:rPr>
              <a:t>ertoello17fx@gmail.com</a:t>
            </a:r>
            <a:endParaRPr sz="3050" dirty="0">
              <a:latin typeface="Lucida Sans Unicode"/>
              <a:cs typeface="Lucida Sans Unicode"/>
            </a:endParaRPr>
          </a:p>
          <a:p>
            <a:pPr marL="3175" algn="ctr">
              <a:lnSpc>
                <a:spcPts val="3075"/>
              </a:lnSpc>
            </a:pPr>
            <a:r>
              <a:rPr sz="3050" spc="-340" dirty="0">
                <a:solidFill>
                  <a:srgbClr val="FFFFFF"/>
                </a:solidFill>
                <a:latin typeface="Lucida Sans Unicode"/>
                <a:cs typeface="Lucida Sans Unicode"/>
              </a:rPr>
              <a:t>+</a:t>
            </a:r>
            <a:r>
              <a:rPr lang="en-US" sz="3050" spc="-340" dirty="0">
                <a:solidFill>
                  <a:srgbClr val="FFFFFF"/>
                </a:solidFill>
                <a:latin typeface="Lucida Sans Unicode"/>
                <a:cs typeface="Lucida Sans Unicode"/>
              </a:rPr>
              <a:t>62881010930936</a:t>
            </a:r>
            <a:endParaRPr sz="3050" dirty="0">
              <a:latin typeface="Lucida Sans Unicode"/>
              <a:cs typeface="Lucida Sans Unicode"/>
            </a:endParaRPr>
          </a:p>
          <a:p>
            <a:pPr marL="488315" marR="478790" algn="ctr">
              <a:lnSpc>
                <a:spcPts val="3080"/>
              </a:lnSpc>
              <a:spcBef>
                <a:spcPts val="295"/>
              </a:spcBef>
            </a:pPr>
            <a:r>
              <a:rPr sz="3050" spc="-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305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@</a:t>
            </a:r>
            <a:r>
              <a:rPr lang="en-US" sz="305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Yohanes_Elo</a:t>
            </a:r>
            <a:endParaRPr sz="3050" dirty="0">
              <a:latin typeface="Lucida Sans Unicode"/>
              <a:cs typeface="Lucida Sans Unicode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2335148" y="4336212"/>
            <a:ext cx="5934075" cy="95250"/>
          </a:xfrm>
          <a:custGeom>
            <a:avLst/>
            <a:gdLst/>
            <a:ahLst/>
            <a:cxnLst/>
            <a:rect l="l" t="t" r="r" b="b"/>
            <a:pathLst>
              <a:path w="5934075" h="95250">
                <a:moveTo>
                  <a:pt x="5934075" y="0"/>
                </a:moveTo>
                <a:lnTo>
                  <a:pt x="0" y="0"/>
                </a:lnTo>
                <a:lnTo>
                  <a:pt x="0" y="95250"/>
                </a:lnTo>
                <a:lnTo>
                  <a:pt x="5934075" y="95250"/>
                </a:lnTo>
                <a:lnTo>
                  <a:pt x="59340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object 15"/>
          <p:cNvGrpSpPr/>
          <p:nvPr/>
        </p:nvGrpSpPr>
        <p:grpSpPr>
          <a:xfrm>
            <a:off x="-25332" y="686319"/>
            <a:ext cx="3863975" cy="9601200"/>
            <a:chOff x="0" y="686051"/>
            <a:chExt cx="3863975" cy="9601200"/>
          </a:xfrm>
        </p:grpSpPr>
        <p:sp>
          <p:nvSpPr>
            <p:cNvPr id="16" name="object 16"/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2" name="object 2"/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3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1597186" y="1247929"/>
            <a:ext cx="13839826" cy="7288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Saat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teknologi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membantu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kita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banyak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hal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Salah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satu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bermanfaat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mengecek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air dan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jenis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bahan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bakar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 SPBU.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dirancang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membantu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kita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mengetahui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kondisi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air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berdasarkan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memberikan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rekomendasi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bahan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bakar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tepat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kendaraan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bahasa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pemrograman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JavaScript dan HTML,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interaktif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mudah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digunakan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B5573B8-A6CE-75B9-8328-1AA192800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ntrol of public transportation in smart cities and mobile Generative Ai">
            <a:extLst>
              <a:ext uri="{FF2B5EF4-FFF2-40B4-BE49-F238E27FC236}">
                <a16:creationId xmlns:a16="http://schemas.microsoft.com/office/drawing/2014/main" id="{DADCBFB5-D191-16F2-6098-D39EB7F1C3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1" y="-5160"/>
            <a:ext cx="15469645" cy="10304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object 6">
            <a:extLst>
              <a:ext uri="{FF2B5EF4-FFF2-40B4-BE49-F238E27FC236}">
                <a16:creationId xmlns:a16="http://schemas.microsoft.com/office/drawing/2014/main" id="{F7A7113E-6558-A7F5-A271-D84B35404D59}"/>
              </a:ext>
            </a:extLst>
          </p:cNvPr>
          <p:cNvSpPr/>
          <p:nvPr/>
        </p:nvSpPr>
        <p:spPr>
          <a:xfrm>
            <a:off x="11209311" y="-7205"/>
            <a:ext cx="7077075" cy="10277475"/>
          </a:xfrm>
          <a:custGeom>
            <a:avLst/>
            <a:gdLst/>
            <a:ahLst/>
            <a:cxnLst/>
            <a:rect l="l" t="t" r="r" b="b"/>
            <a:pathLst>
              <a:path w="7077075" h="10277475">
                <a:moveTo>
                  <a:pt x="7077075" y="0"/>
                </a:moveTo>
                <a:lnTo>
                  <a:pt x="0" y="0"/>
                </a:lnTo>
                <a:lnTo>
                  <a:pt x="0" y="10277475"/>
                </a:lnTo>
                <a:lnTo>
                  <a:pt x="7077075" y="10277475"/>
                </a:lnTo>
                <a:lnTo>
                  <a:pt x="7077075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sz="600" dirty="0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BE0E51C6-2F8B-874F-CECA-FC6C5BE22F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85014" y="3388969"/>
            <a:ext cx="6529070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" b="1" dirty="0"/>
              <a:t>Gambaran </a:t>
            </a:r>
            <a:r>
              <a:rPr lang="en-US" sz="4800" b="1" dirty="0" err="1"/>
              <a:t>Umum</a:t>
            </a:r>
            <a:r>
              <a:rPr lang="en-US" sz="4800" b="1" dirty="0"/>
              <a:t> </a:t>
            </a:r>
            <a:r>
              <a:rPr lang="en-US" sz="4800" b="1" dirty="0" err="1"/>
              <a:t>Aplikasi</a:t>
            </a:r>
            <a:r>
              <a:rPr lang="en-US" sz="4800" b="1" dirty="0"/>
              <a:t>:</a:t>
            </a:r>
            <a:endParaRPr lang="en-ID" sz="4800" b="1" dirty="0"/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1837FA82-E487-9BD4-5116-158B85D2291D}"/>
              </a:ext>
            </a:extLst>
          </p:cNvPr>
          <p:cNvSpPr/>
          <p:nvPr/>
        </p:nvSpPr>
        <p:spPr>
          <a:xfrm>
            <a:off x="12503150" y="5093066"/>
            <a:ext cx="5152136" cy="113568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3320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F6BAEA-9091-1CEF-5C82-EBE17B8703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E85AB25-E188-A005-E076-3CAEF2DE2E61}"/>
              </a:ext>
            </a:extLst>
          </p:cNvPr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A2E5F4C2-B1E3-8B06-B450-E2BFCDF4DF75}"/>
              </a:ext>
            </a:extLst>
          </p:cNvPr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7E46A014-CC5E-93E4-CBE0-28D03F1DEA4F}"/>
                </a:ext>
              </a:extLst>
            </p:cNvPr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DBA0843A-D86C-8F09-EB8B-FF937A3297D2}"/>
                </a:ext>
              </a:extLst>
            </p:cNvPr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>
              <a:extLst>
                <a:ext uri="{FF2B5EF4-FFF2-40B4-BE49-F238E27FC236}">
                  <a16:creationId xmlns:a16="http://schemas.microsoft.com/office/drawing/2014/main" id="{F8D362C7-7036-3A62-6EDA-172F14E13242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11" name="object 11">
            <a:extLst>
              <a:ext uri="{FF2B5EF4-FFF2-40B4-BE49-F238E27FC236}">
                <a16:creationId xmlns:a16="http://schemas.microsoft.com/office/drawing/2014/main" id="{AB676F2A-CCEF-2FE4-F5F8-86C551F97DBE}"/>
              </a:ext>
            </a:extLst>
          </p:cNvPr>
          <p:cNvSpPr txBox="1"/>
          <p:nvPr/>
        </p:nvSpPr>
        <p:spPr>
          <a:xfrm>
            <a:off x="8015204" y="1873250"/>
            <a:ext cx="9296400" cy="67967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99900"/>
              </a:lnSpc>
              <a:spcBef>
                <a:spcPts val="100"/>
              </a:spcBef>
            </a:pP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memiliki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dua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fungsi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utama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Pertama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membantu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kita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mengetahui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kondisi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air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berdasarkan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kita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masukkan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Kedua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memberikan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rekomendasi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bahan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bakar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tepat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berdasarkan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jenis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kendaraan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kapasitas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mesinnya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mudah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memasukkan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data yang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diperlukan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mendapatkan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hasil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40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diinginkan</a:t>
            </a:r>
            <a:r>
              <a:rPr lang="en-ID" sz="40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12700" marR="5080" algn="just">
              <a:lnSpc>
                <a:spcPct val="99900"/>
              </a:lnSpc>
              <a:spcBef>
                <a:spcPts val="100"/>
              </a:spcBef>
            </a:pPr>
            <a:endParaRPr sz="4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225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4DC2AA9-F2CB-824A-6DA5-5447571B4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Young adult traveling with vaccination passport">
            <a:extLst>
              <a:ext uri="{FF2B5EF4-FFF2-40B4-BE49-F238E27FC236}">
                <a16:creationId xmlns:a16="http://schemas.microsoft.com/office/drawing/2014/main" id="{65DC596D-ED1E-FB56-80C0-798FC563A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13050" y="-135825"/>
            <a:ext cx="9677400" cy="1027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6">
            <a:extLst>
              <a:ext uri="{FF2B5EF4-FFF2-40B4-BE49-F238E27FC236}">
                <a16:creationId xmlns:a16="http://schemas.microsoft.com/office/drawing/2014/main" id="{384CF316-8EFF-194D-325F-2998F9ACA78F}"/>
              </a:ext>
            </a:extLst>
          </p:cNvPr>
          <p:cNvSpPr/>
          <p:nvPr/>
        </p:nvSpPr>
        <p:spPr>
          <a:xfrm>
            <a:off x="6711950" y="131466"/>
            <a:ext cx="11397335" cy="10277475"/>
          </a:xfrm>
          <a:custGeom>
            <a:avLst/>
            <a:gdLst/>
            <a:ahLst/>
            <a:cxnLst/>
            <a:rect l="l" t="t" r="r" b="b"/>
            <a:pathLst>
              <a:path w="7077075" h="10277475">
                <a:moveTo>
                  <a:pt x="7077075" y="0"/>
                </a:moveTo>
                <a:lnTo>
                  <a:pt x="0" y="0"/>
                </a:lnTo>
                <a:lnTo>
                  <a:pt x="0" y="10277475"/>
                </a:lnTo>
                <a:lnTo>
                  <a:pt x="7077075" y="10277475"/>
                </a:lnTo>
                <a:lnTo>
                  <a:pt x="7077075" y="0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 sz="600" dirty="0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40865602-CBAB-05EC-7B4A-9284859078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21550" y="3431059"/>
            <a:ext cx="11208353" cy="18594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D" sz="60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Kasus</a:t>
            </a:r>
            <a:r>
              <a:rPr lang="en-ID" sz="6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1: Cek </a:t>
            </a:r>
            <a:r>
              <a:rPr lang="en-ID" sz="60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Kondisi</a:t>
            </a:r>
            <a:r>
              <a:rPr lang="en-ID" sz="6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Air </a:t>
            </a:r>
            <a:r>
              <a:rPr lang="en-ID" sz="60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Berdasarkan</a:t>
            </a:r>
            <a:r>
              <a:rPr lang="en-ID" sz="6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ID" sz="60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Suhu</a:t>
            </a:r>
            <a:endParaRPr lang="en-ID" sz="6000" dirty="0"/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8323CE17-E50A-6998-4371-52B401C75728}"/>
              </a:ext>
            </a:extLst>
          </p:cNvPr>
          <p:cNvSpPr/>
          <p:nvPr/>
        </p:nvSpPr>
        <p:spPr>
          <a:xfrm>
            <a:off x="7160874" y="5504666"/>
            <a:ext cx="9220200" cy="22860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5" y="0"/>
                </a:moveTo>
                <a:lnTo>
                  <a:pt x="0" y="0"/>
                </a:lnTo>
                <a:lnTo>
                  <a:pt x="0" y="95250"/>
                </a:lnTo>
                <a:lnTo>
                  <a:pt x="3952875" y="95250"/>
                </a:lnTo>
                <a:lnTo>
                  <a:pt x="3952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1930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8312150" y="1173146"/>
            <a:ext cx="9296400" cy="71578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Air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berada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tiga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keadaan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beku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cair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dan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uap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air sangat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menentukan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keadaan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kita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batasan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berikut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D" sz="3200" b="1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Beku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Jika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bawah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0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derajat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Celsius, air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membeku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saat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air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es.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D" sz="3200" b="1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Cair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Ketika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berada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antara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hingga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100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derajat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Celsius, air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keadaan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cair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Inilah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bentuk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air yang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kita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gunakan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sehari-hari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D" sz="3200" b="1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Uap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Jika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atas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100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derajat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Celsius, air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uap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saat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air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berubah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gas dan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bisa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dilihat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12700" marR="5080" algn="just">
              <a:lnSpc>
                <a:spcPct val="99900"/>
              </a:lnSpc>
              <a:spcBef>
                <a:spcPts val="100"/>
              </a:spcBef>
            </a:pPr>
            <a:endParaRPr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396BCD-08D5-1DE5-20A3-6CCE3D811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297B772-BDBF-AD3C-3BE9-86EA6DA54F04}"/>
              </a:ext>
            </a:extLst>
          </p:cNvPr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>
            <a:extLst>
              <a:ext uri="{FF2B5EF4-FFF2-40B4-BE49-F238E27FC236}">
                <a16:creationId xmlns:a16="http://schemas.microsoft.com/office/drawing/2014/main" id="{BDCE12B9-3BE9-A756-6668-C9B034421A05}"/>
              </a:ext>
            </a:extLst>
          </p:cNvPr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721DDBA6-A179-93BF-9799-5D3A97BD68C7}"/>
                </a:ext>
              </a:extLst>
            </p:cNvPr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33EEE888-588D-21CF-DF5A-B0EBB47C035F}"/>
                </a:ext>
              </a:extLst>
            </p:cNvPr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>
              <a:extLst>
                <a:ext uri="{FF2B5EF4-FFF2-40B4-BE49-F238E27FC236}">
                  <a16:creationId xmlns:a16="http://schemas.microsoft.com/office/drawing/2014/main" id="{1CD3A23E-2669-A3B6-7AD0-0CE2F1CC1873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11" name="object 11">
            <a:extLst>
              <a:ext uri="{FF2B5EF4-FFF2-40B4-BE49-F238E27FC236}">
                <a16:creationId xmlns:a16="http://schemas.microsoft.com/office/drawing/2014/main" id="{699C81FF-E733-0D56-63CD-3B68C1559BF2}"/>
              </a:ext>
            </a:extLst>
          </p:cNvPr>
          <p:cNvSpPr txBox="1"/>
          <p:nvPr/>
        </p:nvSpPr>
        <p:spPr>
          <a:xfrm>
            <a:off x="8015204" y="3592333"/>
            <a:ext cx="9296400" cy="279897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memasukkan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melalui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dan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menentukan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kondisi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air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berdasarkan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input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Jika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berada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luar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rentang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ditentukan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memberi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tahu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bahwa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suhu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3200" kern="1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ID" sz="32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valid.</a:t>
            </a:r>
          </a:p>
        </p:txBody>
      </p:sp>
    </p:spTree>
    <p:extLst>
      <p:ext uri="{BB962C8B-B14F-4D97-AF65-F5344CB8AC3E}">
        <p14:creationId xmlns:p14="http://schemas.microsoft.com/office/powerpoint/2010/main" val="1452855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</TotalTime>
  <Words>1108</Words>
  <Application>Microsoft Office PowerPoint</Application>
  <PresentationFormat>Custom</PresentationFormat>
  <Paragraphs>76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Calibri</vt:lpstr>
      <vt:lpstr>Cambria</vt:lpstr>
      <vt:lpstr>Lucida Sans Unicode</vt:lpstr>
      <vt:lpstr>Symbol</vt:lpstr>
      <vt:lpstr>Times New Roman</vt:lpstr>
      <vt:lpstr>Trebuchet MS</vt:lpstr>
      <vt:lpstr>Office Theme</vt:lpstr>
      <vt:lpstr>PowerPoint Presentation</vt:lpstr>
      <vt:lpstr>PowerPoint Presentation</vt:lpstr>
      <vt:lpstr>Pendahuluan :</vt:lpstr>
      <vt:lpstr>PowerPoint Presentation</vt:lpstr>
      <vt:lpstr>Gambaran Umum Aplikasi:</vt:lpstr>
      <vt:lpstr>PowerPoint Presentation</vt:lpstr>
      <vt:lpstr>Kasus 1: Cek Kondisi Air Berdasarkan Suhu</vt:lpstr>
      <vt:lpstr>PowerPoint Presentation</vt:lpstr>
      <vt:lpstr>PowerPoint Presentation</vt:lpstr>
      <vt:lpstr>Mengapa Ini Penting?</vt:lpstr>
      <vt:lpstr>Kebutuhan Bisnis:</vt:lpstr>
      <vt:lpstr>GOAL(S):</vt:lpstr>
      <vt:lpstr>Tujuan Utama:</vt:lpstr>
      <vt:lpstr>Pertanyaan Spesifik yang Ingin Dijawab:</vt:lpstr>
      <vt:lpstr>DESIRED IMPACT:</vt:lpstr>
      <vt:lpstr>PowerPoint Presentation</vt:lpstr>
      <vt:lpstr>METHOD(S):</vt:lpstr>
      <vt:lpstr>Pertanyaan Spesifik yang Ingin Dijawab:</vt:lpstr>
      <vt:lpstr>AUDIENCE:</vt:lpstr>
      <vt:lpstr>Peserta yang Akan Direkrut:</vt:lpstr>
      <vt:lpstr>Kriteria Screening:</vt:lpstr>
      <vt:lpstr>LOCATION(S):</vt:lpstr>
      <vt:lpstr>PowerPoint Presentation</vt:lpstr>
      <vt:lpstr>TIMELINE:</vt:lpstr>
      <vt:lpstr>PowerPoint Presentation</vt:lpstr>
      <vt:lpstr>Kriteria Screening:</vt:lpstr>
      <vt:lpstr>DELIVERABLES:</vt:lpstr>
      <vt:lpstr>PowerPoint Presentation</vt:lpstr>
      <vt:lpstr>NOTES:</vt:lpstr>
      <vt:lpstr>PowerPoint Presentation</vt:lpstr>
      <vt:lpstr>Terima  kasih!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Yohanes Serpiyanto E</dc:creator>
  <cp:lastModifiedBy>Yohanes Serpiyanto Elo</cp:lastModifiedBy>
  <cp:revision>5</cp:revision>
  <dcterms:created xsi:type="dcterms:W3CDTF">2024-09-26T15:32:14Z</dcterms:created>
  <dcterms:modified xsi:type="dcterms:W3CDTF">2024-10-10T03:23:01Z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2024-09-26T00:00:00Z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2024-09-26T00:00:00Z</vt:filetime>
  </property>
</Properties>
</file>